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Play"/>
      <p:regular r:id="rId39"/>
      <p:bold r:id="rId40"/>
    </p:embeddedFont>
    <p:embeddedFont>
      <p:font typeface="Roboto"/>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irRMnL1jYRsbDnPZnsOAyrsyyz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269F6F-1E42-4196-8EBB-6D2A20EA5029}">
  <a:tblStyle styleId="{32269F6F-1E42-4196-8EBB-6D2A20EA502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8AEA7FD-A0F9-4F5D-BCEE-ED64604F069D}" styleName="Table_1">
    <a:wholeTbl>
      <a:tcTxStyle b="off" i="off">
        <a:font>
          <a:latin typeface="Aptos"/>
          <a:ea typeface="Aptos"/>
          <a:cs typeface="Aptos"/>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A7BC20D-B7A1-4459-B743-0D5931AEECB5}" styleName="Table_2">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08E0A05-63B0-4BE5-A283-1A0A9EE5EE34}" styleName="Table_3">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lay-bold.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OpenSans-bold.fntdata"/><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Italic.fntdata"/><Relationship Id="rId47" Type="http://schemas.openxmlformats.org/officeDocument/2006/relationships/font" Target="fonts/OpenSans-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Play-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lv-LV"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demoblaze.com/"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89bbb7a3a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 name="Google Shape;87;g3189bbb7a3a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457200" lvl="0" marL="0" rtl="0" algn="l">
              <a:lnSpc>
                <a:spcPct val="115000"/>
              </a:lnSpc>
              <a:spcBef>
                <a:spcPts val="0"/>
              </a:spcBef>
              <a:spcAft>
                <a:spcPts val="0"/>
              </a:spcAft>
              <a:buNone/>
            </a:pPr>
            <a:r>
              <a:rPr lang="lv-LV"/>
              <a:t>Labvakar! Iepazīstināšu jūs ar testēšanas plānu portālam Demoblaze, kuru izstrādāja četri cilvēki bez iepriekšējas pieredzes programmatūras testēšanā. Šī plāna mērķis ir nodrošināt sistemātisku, detalizētu un efektīvu testēšanas procesu. Mēs izmantojam Agile izstrādes pieeju, kas ļauj ātri un dinamiski reaģēt uz lietotāju vajadzībām, vienlaikus nodrošinot augstu kvalitāti un drošību, ka arī atbalsta testēšanas automatizāciju.</a:t>
            </a:r>
            <a:endParaRPr/>
          </a:p>
        </p:txBody>
      </p:sp>
      <p:sp>
        <p:nvSpPr>
          <p:cNvPr id="88" name="Google Shape;88;g3189bbb7a3a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a3b003799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1a3b003799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31a3b003799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89bbb7a3a_3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lv-LV"/>
              <a:t>Balstoties</a:t>
            </a:r>
            <a:r>
              <a:rPr b="1" lang="lv-LV"/>
              <a:t> </a:t>
            </a:r>
            <a:r>
              <a:rPr lang="lv-LV"/>
              <a:t>uz testētāju zināšanām, zināšanām par lietotājiem un to tipiem, kā arī saprotot, kādēļ programmatūrā rodas defekti un kļūdas, iepriekš jau nosakot testēšanas gadījumus un to paredzamos rezultātus, testēšanas komanda, izvēloties pieredzes bāzētas testēšanas tipu &lt;Saraksta testēšana&gt;, ……..</a:t>
            </a:r>
            <a:endParaRPr/>
          </a:p>
        </p:txBody>
      </p:sp>
      <p:sp>
        <p:nvSpPr>
          <p:cNvPr id="194" name="Google Shape;194;g3189bbb7a3a_3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9b639c6b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lv-LV"/>
              <a:t>Pateicoties šādam sarakstam, testēšanas process bija organizētāks, kas samazināja iespēju kaut ko aizmirst.</a:t>
            </a:r>
            <a:endParaRPr/>
          </a:p>
          <a:p>
            <a:pPr indent="0" lvl="0" marL="0" rtl="0" algn="l">
              <a:spcBef>
                <a:spcPts val="0"/>
              </a:spcBef>
              <a:spcAft>
                <a:spcPts val="0"/>
              </a:spcAft>
              <a:buNone/>
            </a:pPr>
            <a:r>
              <a:t/>
            </a:r>
            <a:endParaRPr/>
          </a:p>
        </p:txBody>
      </p:sp>
      <p:sp>
        <p:nvSpPr>
          <p:cNvPr id="201" name="Google Shape;201;g319b639c6b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ba1f527a4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ba1f527a4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1ba1f527a4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89bbb7a3a_3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lv-LV" sz="1100"/>
              <a:t>Regresijas testēšanai, lai pārliecinātos, ka programmatūras izmaiņas nav negatīvi ietekmējuši uz esošo funkcionalitāti, tika izvelēta automātiskā regresijas testēšana, kas bija realizēts izmantojot šādus rīkus, kā PyCharm, Python un Selenium bibliotēku un rezultātā palielināja efektivitāti, samazināja cilvēcisko kļūdu iespējamību.</a:t>
            </a:r>
            <a:endParaRPr sz="1100"/>
          </a:p>
          <a:p>
            <a:pPr indent="0" lvl="0" marL="0" rtl="0" algn="l">
              <a:lnSpc>
                <a:spcPct val="115000"/>
              </a:lnSpc>
              <a:spcBef>
                <a:spcPts val="0"/>
              </a:spcBef>
              <a:spcAft>
                <a:spcPts val="0"/>
              </a:spcAft>
              <a:buClr>
                <a:schemeClr val="dk1"/>
              </a:buClr>
              <a:buSzPts val="1100"/>
              <a:buFont typeface="Arial"/>
              <a:buNone/>
            </a:pPr>
            <a:r>
              <a:rPr lang="lv-LV" sz="1100"/>
              <a:t>(</a:t>
            </a:r>
            <a:r>
              <a:rPr b="1" lang="lv-LV" sz="1100"/>
              <a:t>video</a:t>
            </a:r>
            <a:r>
              <a:rPr lang="lv-LV" sz="1100"/>
              <a:t>) Automātiski bija realizēts šāds scenārijs: lietotājs autentificējas e-vietnē, izvēlēto preci ievieto grozā un noformē pirkumu. Vienlaicīgi veicot sīkdatņu sākotnējo dzēšanu un saglabāšanu failā.</a:t>
            </a:r>
            <a:endParaRPr sz="1100"/>
          </a:p>
          <a:p>
            <a:pPr indent="0" lvl="0" marL="0" rtl="0" algn="l">
              <a:lnSpc>
                <a:spcPct val="115000"/>
              </a:lnSpc>
              <a:spcBef>
                <a:spcPts val="0"/>
              </a:spcBef>
              <a:spcAft>
                <a:spcPts val="0"/>
              </a:spcAft>
              <a:buNone/>
            </a:pPr>
            <a:r>
              <a:rPr lang="lv-LV" sz="1100"/>
              <a:t>Lai uzlabotu šo testu pārvaldību būtu jāizmanto nepārtrauktas integrācijas un nepārtrauktas piegādes CI/CD rīkus, piemēram GitHUBu. </a:t>
            </a:r>
            <a:endParaRPr/>
          </a:p>
        </p:txBody>
      </p:sp>
      <p:sp>
        <p:nvSpPr>
          <p:cNvPr id="215" name="Google Shape;215;g3189bbb7a3a_3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a3b003799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a3b003799_0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lv-LV" sz="1100"/>
              <a:t>Atrastie defekti tika piefiksēti un, lai nodotu atbildīgajām personām identificēšanai un izpētei, iekļauti defektu atskaitēs. Lai nodrošinātu efektīvu defektu pārvaldīšanu un risināšanu, būtu nepieciešams izveidot defektu apstrādes procesu un šīm mērķim izmantot kādu pārvaldības rīku, piemērām, JIRA vai Google tabulas.</a:t>
            </a:r>
            <a:endParaRPr sz="1100"/>
          </a:p>
          <a:p>
            <a:pPr indent="0" lvl="0" marL="0" rtl="0" algn="l">
              <a:lnSpc>
                <a:spcPct val="115000"/>
              </a:lnSpc>
              <a:spcBef>
                <a:spcPts val="0"/>
              </a:spcBef>
              <a:spcAft>
                <a:spcPts val="0"/>
              </a:spcAft>
              <a:buClr>
                <a:schemeClr val="dk1"/>
              </a:buClr>
              <a:buSzPts val="1100"/>
              <a:buFont typeface="Arial"/>
              <a:buNone/>
            </a:pPr>
            <a:r>
              <a:rPr b="1" i="1" lang="lv-LV" sz="1100"/>
              <a:t>Jekaterina turpinās stāstīt par atrastiem defektiem!!!</a:t>
            </a:r>
            <a:endParaRPr b="1" i="1" sz="1100"/>
          </a:p>
          <a:p>
            <a:pPr indent="0" lvl="0" marL="0" rtl="0" algn="l">
              <a:spcBef>
                <a:spcPts val="0"/>
              </a:spcBef>
              <a:spcAft>
                <a:spcPts val="0"/>
              </a:spcAft>
              <a:buNone/>
            </a:pPr>
            <a:r>
              <a:t/>
            </a:r>
            <a:endParaRPr/>
          </a:p>
        </p:txBody>
      </p:sp>
      <p:sp>
        <p:nvSpPr>
          <p:cNvPr id="229" name="Google Shape;229;g31a3b003799_0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89bbb7a3a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89bbb7a3a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lv-LV"/>
              <a:t>Šeit mēs pārejam uz praktisku darbu. Mūsu komanda ir identificējusi vairākas kļūdas, protams, ne visas, bet redzamākās. Katrā ziņojumā mums ir kļūdas ziņojuma numurs tajā var identificēt portāla nosaukumu, kurš konstatēja problēmu un defekta secību. </a:t>
            </a:r>
            <a:endParaRPr/>
          </a:p>
          <a:p>
            <a:pPr indent="0" lvl="0" marL="0" rtl="0" algn="l">
              <a:spcBef>
                <a:spcPts val="0"/>
              </a:spcBef>
              <a:spcAft>
                <a:spcPts val="0"/>
              </a:spcAft>
              <a:buNone/>
            </a:pPr>
            <a:r>
              <a:t/>
            </a:r>
            <a:endParaRPr/>
          </a:p>
          <a:p>
            <a:pPr indent="0" lvl="0" marL="0" rtl="0" algn="l">
              <a:spcBef>
                <a:spcPts val="0"/>
              </a:spcBef>
              <a:spcAft>
                <a:spcPts val="0"/>
              </a:spcAft>
              <a:buNone/>
            </a:pPr>
            <a:r>
              <a:rPr lang="lv-LV"/>
              <a:t>Tālāk ir norādīts defekta nosaukums šajā gadījumā tika konstatēts, ka nedarbojas pareizi atgriešanās poga. </a:t>
            </a:r>
            <a:r>
              <a:rPr lang="lv-LV"/>
              <a:t>Nospiežot pogu &lt;Previous&gt;, navigācija novirza nevis uz iepriekš apmeklēto kategoriju, bet uz sākumlapu.</a:t>
            </a:r>
            <a:endParaRPr/>
          </a:p>
          <a:p>
            <a:pPr indent="0" lvl="0" marL="0" rtl="0" algn="l">
              <a:spcBef>
                <a:spcPts val="0"/>
              </a:spcBef>
              <a:spcAft>
                <a:spcPts val="0"/>
              </a:spcAft>
              <a:buNone/>
            </a:pPr>
            <a:r>
              <a:t/>
            </a:r>
            <a:endParaRPr/>
          </a:p>
          <a:p>
            <a:pPr indent="0" lvl="0" marL="0" rtl="0" algn="l">
              <a:spcBef>
                <a:spcPts val="0"/>
              </a:spcBef>
              <a:spcAft>
                <a:spcPts val="0"/>
              </a:spcAft>
              <a:buNone/>
            </a:pPr>
            <a:r>
              <a:rPr lang="lv-LV"/>
              <a:t>Soļi .....</a:t>
            </a:r>
            <a:endParaRPr/>
          </a:p>
          <a:p>
            <a:pPr indent="0" lvl="0" marL="0" rtl="0" algn="l">
              <a:spcBef>
                <a:spcPts val="0"/>
              </a:spcBef>
              <a:spcAft>
                <a:spcPts val="0"/>
              </a:spcAft>
              <a:buNone/>
            </a:pPr>
            <a:r>
              <a:t/>
            </a:r>
            <a:endParaRPr/>
          </a:p>
          <a:p>
            <a:pPr indent="0" lvl="0" marL="0" rtl="0" algn="l">
              <a:spcBef>
                <a:spcPts val="0"/>
              </a:spcBef>
              <a:spcAft>
                <a:spcPts val="0"/>
              </a:spcAft>
              <a:buNone/>
            </a:pPr>
            <a:r>
              <a:rPr b="1" lang="lv-LV"/>
              <a:t>Sagaidāmais rezultāts - </a:t>
            </a:r>
            <a:r>
              <a:rPr lang="lv-LV"/>
              <a:t>Jāpāradresē uz iepriekš apmeklēto lapu ar nosaukumu &lt;Phones&gt;. </a:t>
            </a:r>
            <a:endParaRPr/>
          </a:p>
          <a:p>
            <a:pPr indent="0" lvl="0" marL="0" rtl="0" algn="l">
              <a:spcBef>
                <a:spcPts val="0"/>
              </a:spcBef>
              <a:spcAft>
                <a:spcPts val="0"/>
              </a:spcAft>
              <a:buNone/>
            </a:pPr>
            <a:r>
              <a:rPr lang="lv-LV"/>
              <a:t>Bet rēalais rezultāts ir nospiežot pogu atpakaļ, mūs tas atgriež uz sākumlapu.</a:t>
            </a:r>
            <a:endParaRPr/>
          </a:p>
          <a:p>
            <a:pPr indent="0" lvl="0" marL="0" rtl="0" algn="l">
              <a:spcBef>
                <a:spcPts val="0"/>
              </a:spcBef>
              <a:spcAft>
                <a:spcPts val="0"/>
              </a:spcAft>
              <a:buNone/>
            </a:pPr>
            <a:r>
              <a:t/>
            </a:r>
            <a:endParaRPr/>
          </a:p>
          <a:p>
            <a:pPr indent="0" lvl="0" marL="0" rtl="0" algn="l">
              <a:spcBef>
                <a:spcPts val="0"/>
              </a:spcBef>
              <a:spcAft>
                <a:spcPts val="0"/>
              </a:spcAft>
              <a:buNone/>
            </a:pPr>
            <a:r>
              <a:rPr lang="lv-LV"/>
              <a:t>Mēs esam norādījuši, ka šai problēmai ir zema prioritāte, jo klientam nav grūti atkal izvēlēties nepieciešamo kategoriju. Bet IT speciālisti var atrisināt šo problēmu laikā, kad viņiem nav ko darīt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lv-LV"/>
              <a:t>Pārejam uz nākamo konstatēto kļūdu </a:t>
            </a:r>
            <a:r>
              <a:rPr b="1" lang="lv-LV" sz="1100"/>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7" name="Google Shape;237;g3189bbb7a3a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ba1f527a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1ba1f527a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lv-LV"/>
              <a:t>Nākamajā problēmā mēs konstatējām, ka navigācija no WEB elementa karuseļa nedarbojas.</a:t>
            </a:r>
            <a:endParaRPr/>
          </a:p>
          <a:p>
            <a:pPr indent="0" lvl="0" marL="0" rtl="0" algn="l">
              <a:spcBef>
                <a:spcPts val="0"/>
              </a:spcBef>
              <a:spcAft>
                <a:spcPts val="0"/>
              </a:spcAft>
              <a:buClr>
                <a:schemeClr val="dk1"/>
              </a:buClr>
              <a:buSzPts val="1100"/>
              <a:buFont typeface="Arial"/>
              <a:buNone/>
            </a:pPr>
            <a:r>
              <a:rPr lang="lv-LV"/>
              <a:t>Defekta apraksts - Nospiežot uz attiecīgā produkta attēlu WEB elementā karuselis, jānovirzā uz atbilstošo produktu vai kategoriju, kas savukārt nedarbojas.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lv-LV"/>
              <a:t>Soļi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lv-LV"/>
              <a:t>Sgaidamais rezultāts būtu tāds ka vajdzētu pāriet uz izvēlētā attēla kategoriju vai konkrēto produktu.</a:t>
            </a:r>
            <a:endParaRPr/>
          </a:p>
          <a:p>
            <a:pPr indent="0" lvl="0" marL="0" rtl="0" algn="l">
              <a:spcBef>
                <a:spcPts val="0"/>
              </a:spcBef>
              <a:spcAft>
                <a:spcPts val="0"/>
              </a:spcAft>
              <a:buClr>
                <a:schemeClr val="dk1"/>
              </a:buClr>
              <a:buSzPts val="1100"/>
              <a:buFont typeface="Arial"/>
              <a:buNone/>
            </a:pPr>
            <a:r>
              <a:rPr lang="lv-LV"/>
              <a:t>Rēalais rezultāts ir tāds ka nekas nenotiek, funkcija nedarbojas.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lv-LV"/>
              <a:t>Arī šai problēmai ir zema prioritāte, jo tā nav būtiska, bet vēlama.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lv-LV"/>
              <a:t>Pārejam uz nākamo konstatēto kļūdu </a:t>
            </a:r>
            <a:r>
              <a:rPr b="1" lang="lv-LV" sz="1100"/>
              <a:t>→</a:t>
            </a:r>
            <a:endParaRPr/>
          </a:p>
        </p:txBody>
      </p:sp>
      <p:sp>
        <p:nvSpPr>
          <p:cNvPr id="258" name="Google Shape;258;g31ba1f527a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ba1f527a4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ba1f527a4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lv-LV"/>
              <a:t>Nākamais defekts ir tāds, ka datums pirkuma apstiprinājuma logā nesakrīt ar esošo datumu. Defekta apraksts - Logā par pirkuma apstiprināšanu, pirkuma datums uz 1 mēnesi atšķiras no pašreizēja datuma.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lv-LV"/>
              <a:t>Kad noformējat pasūtījumu tas rāda nepareizu datumu uz loga, kur norādīts apliecinājums, ka pirkums ir veikts.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lv-LV"/>
              <a:t>Tātad sagaidamais rezultāts ir jābūt redzamam pareizajam datumam, kad pirkums tika veikts.</a:t>
            </a:r>
            <a:endParaRPr/>
          </a:p>
          <a:p>
            <a:pPr indent="0" lvl="0" marL="0" rtl="0" algn="l">
              <a:spcBef>
                <a:spcPts val="0"/>
              </a:spcBef>
              <a:spcAft>
                <a:spcPts val="0"/>
              </a:spcAft>
              <a:buNone/>
            </a:pPr>
            <a:r>
              <a:rPr lang="lv-LV"/>
              <a:t>Reālais rezultāts - datums rādās ar iepriekšējo mēnesi.</a:t>
            </a:r>
            <a:endParaRPr/>
          </a:p>
          <a:p>
            <a:pPr indent="0" lvl="0" marL="0" rtl="0" algn="l">
              <a:spcBef>
                <a:spcPts val="0"/>
              </a:spcBef>
              <a:spcAft>
                <a:spcPts val="0"/>
              </a:spcAft>
              <a:buNone/>
            </a:pPr>
            <a:r>
              <a:t/>
            </a:r>
            <a:endParaRPr/>
          </a:p>
          <a:p>
            <a:pPr indent="0" lvl="0" marL="0" rtl="0" algn="l">
              <a:spcBef>
                <a:spcPts val="0"/>
              </a:spcBef>
              <a:spcAft>
                <a:spcPts val="0"/>
              </a:spcAft>
              <a:buNone/>
            </a:pPr>
            <a:r>
              <a:rPr lang="lv-LV"/>
              <a:t>un tas ir ļoti svarīgi klientam. Tāpēc šai problēmai ir augsta prioritāte.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lv-LV"/>
              <a:t>Pārejam uz nākamo konstatēto kļūdu </a:t>
            </a:r>
            <a:r>
              <a:rPr b="1" lang="lv-LV" sz="1100"/>
              <a:t>→</a:t>
            </a:r>
            <a:endParaRPr/>
          </a:p>
        </p:txBody>
      </p:sp>
      <p:sp>
        <p:nvSpPr>
          <p:cNvPr id="272" name="Google Shape;272;g31ba1f527a4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9b639c6be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19b639c6be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lv-LV"/>
              <a:t>Pēdējais defekts ir nepareiza cookie apstrāde. Izdzēšot cookies, tika izraisīta kļūdaina datu apstrāde, attēlojot produktus grozā.</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lv-LV"/>
              <a:t>Soļi...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lv-LV"/>
              <a:t>Sagaidāmais rezultāts - Grozam jābūt tukšam.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lv-LV"/>
              <a:t>Bet mēs redzam pretējo grozs pilns ar produktiem.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lv-LV"/>
              <a:t>Video...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lv-LV"/>
              <a:t>Prioritate ir vidēja.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84" name="Google Shape;284;g319b639c6be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89bbb7a3a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 name="Google Shape;96;g3189bbb7a3a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457200" lvl="0" marL="0" rtl="0" algn="l">
              <a:lnSpc>
                <a:spcPct val="115000"/>
              </a:lnSpc>
              <a:spcBef>
                <a:spcPts val="0"/>
              </a:spcBef>
              <a:spcAft>
                <a:spcPts val="0"/>
              </a:spcAft>
              <a:buNone/>
            </a:pPr>
            <a:r>
              <a:rPr lang="lv-LV"/>
              <a:t>Testēšanas pamatmērķis ir nodrošināt, ka visas portāla funkcijas atbilst lietotāju vajadzībām un ir drošas lietošanai. Mēs īstenojam testēšanas procesu, kas aptver funkcionālo, veiktspējas un drošības pārbaudi, ietveram arī efektīvu kļūdu labošanas sistēmu un lietotāju pieredzes uzlabošanu.</a:t>
            </a:r>
            <a:endParaRPr/>
          </a:p>
        </p:txBody>
      </p:sp>
      <p:sp>
        <p:nvSpPr>
          <p:cNvPr id="97" name="Google Shape;97;g3189bbb7a3a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a3b003799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1a3b003799_0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lv-LV"/>
              <a:t>Portāla Ne-funkcionāla testēsana</a:t>
            </a:r>
            <a:endParaRPr/>
          </a:p>
        </p:txBody>
      </p:sp>
      <p:sp>
        <p:nvSpPr>
          <p:cNvPr id="293" name="Google Shape;293;g31a3b003799_0_1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89bbb7a3a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lv-LV"/>
              <a:t>Lai nodrošinātu, ka mājas lapa strādā efektīvi, ātri un bez traucējumiem, pat tad, ja to apmeklē liels lietotāju skaits, tika nodrošināta veiktspējas testēšana.</a:t>
            </a:r>
            <a:endParaRPr/>
          </a:p>
          <a:p>
            <a:pPr indent="0" lvl="0" marL="0" rtl="0" algn="l">
              <a:lnSpc>
                <a:spcPct val="115000"/>
              </a:lnSpc>
              <a:spcBef>
                <a:spcPts val="0"/>
              </a:spcBef>
              <a:spcAft>
                <a:spcPts val="0"/>
              </a:spcAft>
              <a:buClr>
                <a:schemeClr val="dk1"/>
              </a:buClr>
              <a:buSzPts val="1100"/>
              <a:buFont typeface="Arial"/>
              <a:buNone/>
            </a:pPr>
            <a:r>
              <a:rPr lang="lv-LV"/>
              <a:t>Vispirms, tika novērtēts mājas lapas ātrums un stabilitāte, pārbaudot miera atbilstības apstākļos:</a:t>
            </a:r>
            <a:endParaRPr/>
          </a:p>
          <a:p>
            <a:pPr indent="-228600" lvl="0" marL="457200" rtl="0" algn="l">
              <a:lnSpc>
                <a:spcPct val="115000"/>
              </a:lnSpc>
              <a:spcBef>
                <a:spcPts val="0"/>
              </a:spcBef>
              <a:spcAft>
                <a:spcPts val="0"/>
              </a:spcAft>
              <a:buClr>
                <a:schemeClr val="dk1"/>
              </a:buClr>
              <a:buSzPts val="1100"/>
              <a:buFont typeface="Arial"/>
              <a:buNone/>
            </a:pPr>
            <a:r>
              <a:rPr lang="lv-LV" sz="1100"/>
              <a:t>-</a:t>
            </a:r>
            <a:r>
              <a:rPr lang="lv-LV" sz="700">
                <a:latin typeface="Times New Roman"/>
                <a:ea typeface="Times New Roman"/>
                <a:cs typeface="Times New Roman"/>
                <a:sym typeface="Times New Roman"/>
              </a:rPr>
              <a:t>              </a:t>
            </a:r>
            <a:r>
              <a:rPr lang="lv-LV" sz="1100"/>
              <a:t>izmantojot pārlūkprogrammā integrēto rīku, Safari brauzerī tas ir Web Inspector vai Chome tas ir DevTools, un atvērot Timelines iespēju var analizēt un pārbaudīt demoblaze.com mājas lapas ielādēs laiku, kas ir 2150 milisekundes un ņemot vērā lapas </a:t>
            </a:r>
            <a:r>
              <a:rPr b="1" lang="lv-LV" sz="1100"/>
              <a:t>ne</a:t>
            </a:r>
            <a:r>
              <a:rPr lang="lv-LV" sz="1100"/>
              <a:t> noslogotību ar lietotājinterfeisā elementiem tuvu robežai. </a:t>
            </a:r>
            <a:endParaRPr sz="1100"/>
          </a:p>
          <a:p>
            <a:pPr indent="-228600" lvl="0" marL="457200" rtl="0" algn="l">
              <a:lnSpc>
                <a:spcPct val="115000"/>
              </a:lnSpc>
              <a:spcBef>
                <a:spcPts val="0"/>
              </a:spcBef>
              <a:spcAft>
                <a:spcPts val="0"/>
              </a:spcAft>
              <a:buClr>
                <a:schemeClr val="dk1"/>
              </a:buClr>
              <a:buSzPts val="1100"/>
              <a:buFont typeface="Arial"/>
              <a:buNone/>
            </a:pPr>
            <a:r>
              <a:rPr lang="lv-LV" sz="1100"/>
              <a:t>-</a:t>
            </a:r>
            <a:r>
              <a:rPr lang="lv-LV" sz="700">
                <a:latin typeface="Times New Roman"/>
                <a:ea typeface="Times New Roman"/>
                <a:cs typeface="Times New Roman"/>
                <a:sym typeface="Times New Roman"/>
              </a:rPr>
              <a:t>              </a:t>
            </a:r>
            <a:r>
              <a:rPr lang="lv-LV" sz="1100"/>
              <a:t>izmantojot pārlūkprogrammā integrēto rīku, tika konstatēts, ka mājas lapa lietotāju identifikācijai izmanto API ar servera adresi </a:t>
            </a:r>
            <a:r>
              <a:rPr b="1" i="1" lang="lv-LV" sz="1100" u="sng">
                <a:solidFill>
                  <a:schemeClr val="hlink"/>
                </a:solidFill>
                <a:hlinkClick r:id="rId2"/>
              </a:rPr>
              <a:t>https://api.demoblaze.com</a:t>
            </a:r>
            <a:endParaRPr b="1" i="1" sz="1100" u="sng">
              <a:solidFill>
                <a:schemeClr val="hlink"/>
              </a:solidFill>
            </a:endParaRPr>
          </a:p>
          <a:p>
            <a:pPr indent="0" lvl="0" marL="457200" rtl="0" algn="l">
              <a:lnSpc>
                <a:spcPct val="115000"/>
              </a:lnSpc>
              <a:spcBef>
                <a:spcPts val="0"/>
              </a:spcBef>
              <a:spcAft>
                <a:spcPts val="0"/>
              </a:spcAft>
              <a:buClr>
                <a:schemeClr val="dk1"/>
              </a:buClr>
              <a:buSzPts val="1100"/>
              <a:buFont typeface="Arial"/>
              <a:buNone/>
            </a:pPr>
            <a:r>
              <a:rPr lang="lv-LV"/>
              <a:t>Tālāk izmantojot API testēšanas rīku POSTMAN un izveidojot POST pieprasījumu, piemērām, nosūtot jau izveidota lietotāja rekvizītus, atbilde ar kodu 200 bija saņemta 184 milisekundes laikā un izveidoti (post-response) testi bija izpildīti.</a:t>
            </a:r>
            <a:endParaRPr/>
          </a:p>
          <a:p>
            <a:pPr indent="0" lvl="0" marL="0" rtl="0" algn="l">
              <a:lnSpc>
                <a:spcPct val="115000"/>
              </a:lnSpc>
              <a:spcBef>
                <a:spcPts val="0"/>
              </a:spcBef>
              <a:spcAft>
                <a:spcPts val="0"/>
              </a:spcAft>
              <a:buNone/>
            </a:pPr>
            <a:r>
              <a:rPr lang="lv-LV"/>
              <a:t>Secinājums: lapas un API ielādēs laiki atbilst veiktspējas prasībām.</a:t>
            </a:r>
            <a:endParaRPr/>
          </a:p>
        </p:txBody>
      </p:sp>
      <p:sp>
        <p:nvSpPr>
          <p:cNvPr id="299" name="Google Shape;299;g3189bbb7a3a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b4884235e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lv-LV"/>
              <a:t>Nodrošinot Slodzes testēšanu, ar specialo riku Apache JMeter, tika pārbaudīta, mājas lapas veiktspēja, ja vienlaicīgi izveidoti 100 un 1000 pieprasījumi.</a:t>
            </a:r>
            <a:endParaRPr/>
          </a:p>
          <a:p>
            <a:pPr indent="0" lvl="0" marL="0" rtl="0" algn="l">
              <a:lnSpc>
                <a:spcPct val="115000"/>
              </a:lnSpc>
              <a:spcBef>
                <a:spcPts val="0"/>
              </a:spcBef>
              <a:spcAft>
                <a:spcPts val="0"/>
              </a:spcAft>
              <a:buNone/>
            </a:pPr>
            <a:r>
              <a:rPr lang="lv-LV"/>
              <a:t>Ka var redzēt rezultāts pozitīvs: visi pieprasījumi tika apstrādāti.  </a:t>
            </a:r>
            <a:endParaRPr/>
          </a:p>
        </p:txBody>
      </p:sp>
      <p:sp>
        <p:nvSpPr>
          <p:cNvPr id="308" name="Google Shape;308;g31b4884235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b4884235e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lv-LV"/>
              <a:t>Nodrošinot Stresa testēšanu, ar riku Apache JMeter, tika pārbaudīta, mājas lapas veiktspēja, ja vienlaicīgi izveidoti 2000, 5000 un 10000 pieprasījumi.</a:t>
            </a:r>
            <a:endParaRPr/>
          </a:p>
          <a:p>
            <a:pPr indent="0" lvl="0" marL="0" rtl="0" algn="l">
              <a:lnSpc>
                <a:spcPct val="115000"/>
              </a:lnSpc>
              <a:spcBef>
                <a:spcPts val="0"/>
              </a:spcBef>
              <a:spcAft>
                <a:spcPts val="0"/>
              </a:spcAft>
              <a:buNone/>
            </a:pPr>
            <a:r>
              <a:rPr lang="lv-LV"/>
              <a:t>Rezultātā jau pie 5000 pieprasījumiem nebija apstrādāti 29%, kas būtu jāanalizē kontekstā ar mājas lapas plānoto attīstību un jāpieņem atbilstošs lēmums.  </a:t>
            </a:r>
            <a:endParaRPr/>
          </a:p>
        </p:txBody>
      </p:sp>
      <p:sp>
        <p:nvSpPr>
          <p:cNvPr id="316" name="Google Shape;316;g31b4884235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89bbb7a3a_3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457200" lvl="0" marL="0" rtl="0" algn="l">
              <a:lnSpc>
                <a:spcPct val="115000"/>
              </a:lnSpc>
              <a:spcBef>
                <a:spcPts val="0"/>
              </a:spcBef>
              <a:spcAft>
                <a:spcPts val="0"/>
              </a:spcAft>
              <a:buClr>
                <a:schemeClr val="dk1"/>
              </a:buClr>
              <a:buSzPts val="1100"/>
              <a:buFont typeface="Arial"/>
              <a:buNone/>
            </a:pPr>
            <a:r>
              <a:rPr lang="lv-LV"/>
              <a:t>&gt;Pirmais drošības testēšanas kritērijs ir HTTPS protokola izmantošana – izmantojot pārlūkprogrammas riku, tika konstatēts, ka gan mājas lapai demoblaze.com, gan tas API serverim api.demoblaze.com ir pieejams derīgs sertifikāts, kas nodrošina savienojuma protokolu TLS 1.3 un </a:t>
            </a:r>
            <a:r>
              <a:rPr b="1" lang="lv-LV"/>
              <a:t>šifrēšanu</a:t>
            </a:r>
            <a:r>
              <a:rPr lang="lv-LV"/>
              <a:t> AES_128_GCM_</a:t>
            </a:r>
            <a:r>
              <a:rPr b="1" lang="lv-LV"/>
              <a:t>SHA256</a:t>
            </a:r>
            <a:r>
              <a:rPr lang="lv-LV"/>
              <a:t>.</a:t>
            </a:r>
            <a:endParaRPr/>
          </a:p>
          <a:p>
            <a:pPr indent="457200" lvl="0" marL="0" rtl="0" algn="l">
              <a:lnSpc>
                <a:spcPct val="115000"/>
              </a:lnSpc>
              <a:spcBef>
                <a:spcPts val="0"/>
              </a:spcBef>
              <a:spcAft>
                <a:spcPts val="0"/>
              </a:spcAft>
              <a:buClr>
                <a:schemeClr val="dk1"/>
              </a:buClr>
              <a:buSzPts val="1100"/>
              <a:buFont typeface="Arial"/>
              <a:buNone/>
            </a:pPr>
            <a:r>
              <a:rPr lang="lv-LV"/>
              <a:t>&gt;Nākamais, Pārbaudot izmantoto bibliotēku versijas, tika konstatēts, ka tas novecoja un var rādīt potenciālo drošības risku, tādu kā ievainojamība, kas ļauj veikt uzbrukumus.</a:t>
            </a:r>
            <a:endParaRPr/>
          </a:p>
          <a:p>
            <a:pPr indent="457200" lvl="0" marL="0" rtl="0" algn="l">
              <a:lnSpc>
                <a:spcPct val="115000"/>
              </a:lnSpc>
              <a:spcBef>
                <a:spcPts val="0"/>
              </a:spcBef>
              <a:spcAft>
                <a:spcPts val="0"/>
              </a:spcAft>
              <a:buClr>
                <a:schemeClr val="dk1"/>
              </a:buClr>
              <a:buSzPts val="1100"/>
              <a:buFont typeface="Arial"/>
              <a:buNone/>
            </a:pPr>
            <a:r>
              <a:rPr lang="lv-LV"/>
              <a:t>&gt;Pārbaudot vietnes autentifikācijas procesu no drošības viedokļa, tika konstatēts, ka </a:t>
            </a:r>
            <a:endParaRPr/>
          </a:p>
          <a:p>
            <a:pPr indent="-228600" lvl="0" marL="457200" rtl="0" algn="l">
              <a:lnSpc>
                <a:spcPct val="115000"/>
              </a:lnSpc>
              <a:spcBef>
                <a:spcPts val="0"/>
              </a:spcBef>
              <a:spcAft>
                <a:spcPts val="0"/>
              </a:spcAft>
              <a:buClr>
                <a:schemeClr val="dk1"/>
              </a:buClr>
              <a:buSzPts val="1100"/>
              <a:buFont typeface="Arial"/>
              <a:buNone/>
            </a:pPr>
            <a:r>
              <a:rPr lang="lv-LV" sz="1100"/>
              <a:t>-</a:t>
            </a:r>
            <a:r>
              <a:rPr lang="lv-LV" sz="700">
                <a:latin typeface="Times New Roman"/>
                <a:ea typeface="Times New Roman"/>
                <a:cs typeface="Times New Roman"/>
                <a:sym typeface="Times New Roman"/>
              </a:rPr>
              <a:t>              </a:t>
            </a:r>
            <a:r>
              <a:rPr lang="lv-LV" sz="1100"/>
              <a:t>nav nodrošinātas paroles minimālas drošības prasības, rezultātā sistēma reģistrē lietotāju ar paroles garumu 1 simbols;</a:t>
            </a:r>
            <a:endParaRPr sz="1100"/>
          </a:p>
          <a:p>
            <a:pPr indent="-228600" lvl="0" marL="457200" rtl="0" algn="l">
              <a:lnSpc>
                <a:spcPct val="115000"/>
              </a:lnSpc>
              <a:spcBef>
                <a:spcPts val="0"/>
              </a:spcBef>
              <a:spcAft>
                <a:spcPts val="0"/>
              </a:spcAft>
              <a:buClr>
                <a:schemeClr val="dk1"/>
              </a:buClr>
              <a:buSzPts val="1100"/>
              <a:buFont typeface="Arial"/>
              <a:buNone/>
            </a:pPr>
            <a:r>
              <a:rPr lang="lv-LV" sz="1100"/>
              <a:t>-</a:t>
            </a:r>
            <a:r>
              <a:rPr lang="lv-LV" sz="700">
                <a:latin typeface="Times New Roman"/>
                <a:ea typeface="Times New Roman"/>
                <a:cs typeface="Times New Roman"/>
                <a:sym typeface="Times New Roman"/>
              </a:rPr>
              <a:t>              </a:t>
            </a:r>
            <a:r>
              <a:rPr lang="lv-LV" sz="1100"/>
              <a:t>vietne nepiedāvā papildus drošu autentifikācijas divpakāpju procesu;</a:t>
            </a:r>
            <a:endParaRPr sz="1100"/>
          </a:p>
          <a:p>
            <a:pPr indent="-228600" lvl="0" marL="457200" rtl="0" algn="l">
              <a:lnSpc>
                <a:spcPct val="115000"/>
              </a:lnSpc>
              <a:spcBef>
                <a:spcPts val="0"/>
              </a:spcBef>
              <a:spcAft>
                <a:spcPts val="0"/>
              </a:spcAft>
              <a:buClr>
                <a:schemeClr val="dk1"/>
              </a:buClr>
              <a:buSzPts val="1100"/>
              <a:buFont typeface="Arial"/>
              <a:buNone/>
            </a:pPr>
            <a:r>
              <a:rPr lang="lv-LV" sz="1100"/>
              <a:t>-</a:t>
            </a:r>
            <a:r>
              <a:rPr lang="lv-LV" sz="700">
                <a:latin typeface="Times New Roman"/>
                <a:ea typeface="Times New Roman"/>
                <a:cs typeface="Times New Roman"/>
                <a:sym typeface="Times New Roman"/>
              </a:rPr>
              <a:t>              </a:t>
            </a:r>
            <a:r>
              <a:rPr lang="lv-LV" sz="1100"/>
              <a:t>nav iespējas atjaunot paroli un nomainīt esošo;</a:t>
            </a:r>
            <a:endParaRPr sz="1100"/>
          </a:p>
          <a:p>
            <a:pPr indent="-228600" lvl="0" marL="457200" rtl="0" algn="l">
              <a:lnSpc>
                <a:spcPct val="115000"/>
              </a:lnSpc>
              <a:spcBef>
                <a:spcPts val="0"/>
              </a:spcBef>
              <a:spcAft>
                <a:spcPts val="0"/>
              </a:spcAft>
              <a:buClr>
                <a:schemeClr val="dk1"/>
              </a:buClr>
              <a:buSzPts val="1100"/>
              <a:buFont typeface="Arial"/>
              <a:buNone/>
            </a:pPr>
            <a:r>
              <a:rPr lang="lv-LV" sz="1100"/>
              <a:t>-</a:t>
            </a:r>
            <a:r>
              <a:rPr lang="lv-LV" sz="700">
                <a:latin typeface="Times New Roman"/>
                <a:ea typeface="Times New Roman"/>
                <a:cs typeface="Times New Roman"/>
                <a:sym typeface="Times New Roman"/>
              </a:rPr>
              <a:t>              </a:t>
            </a:r>
            <a:r>
              <a:rPr lang="lv-LV" sz="1100"/>
              <a:t>sesijas laikā lietotāja parole glabājas sīkdatnēs šifrētā veidā, kas kopumā vērtējams pozitīvi, bet nav droši. Mūsdienīgas vietnes izmanto sesijas bāzētu autentifikāciju, kur sīkdatnes satur tikai sesijas ID (session_id) vai/un autentifikācijas žetonu (auth_token);</a:t>
            </a:r>
            <a:endParaRPr sz="1100"/>
          </a:p>
          <a:p>
            <a:pPr indent="-228600" lvl="0" marL="457200" rtl="0" algn="l">
              <a:lnSpc>
                <a:spcPct val="115000"/>
              </a:lnSpc>
              <a:spcBef>
                <a:spcPts val="0"/>
              </a:spcBef>
              <a:spcAft>
                <a:spcPts val="0"/>
              </a:spcAft>
              <a:buClr>
                <a:schemeClr val="dk1"/>
              </a:buClr>
              <a:buSzPts val="1100"/>
              <a:buFont typeface="Arial"/>
              <a:buNone/>
            </a:pPr>
            <a:r>
              <a:rPr lang="lv-LV" sz="1100"/>
              <a:t>-</a:t>
            </a:r>
            <a:r>
              <a:rPr lang="lv-LV" sz="700">
                <a:latin typeface="Times New Roman"/>
                <a:ea typeface="Times New Roman"/>
                <a:cs typeface="Times New Roman"/>
                <a:sym typeface="Times New Roman"/>
              </a:rPr>
              <a:t>              </a:t>
            </a:r>
            <a:r>
              <a:rPr lang="lv-LV" sz="1100"/>
              <a:t>vairakkārt ievadot nepareizo paroli, vietne par to nepaziņo, attiecīgi nekonstatē «ielaušanu».</a:t>
            </a:r>
            <a:endParaRPr sz="1100"/>
          </a:p>
          <a:p>
            <a:pPr indent="0" lvl="0" marL="457200" rtl="0" algn="l">
              <a:lnSpc>
                <a:spcPct val="115000"/>
              </a:lnSpc>
              <a:spcBef>
                <a:spcPts val="0"/>
              </a:spcBef>
              <a:spcAft>
                <a:spcPts val="0"/>
              </a:spcAft>
              <a:buClr>
                <a:schemeClr val="dk1"/>
              </a:buClr>
              <a:buSzPts val="1100"/>
              <a:buFont typeface="Arial"/>
              <a:buNone/>
            </a:pPr>
            <a:r>
              <a:rPr lang="lv-LV"/>
              <a:t>&gt;Nākamais kritērijs ir mājas lapai jāievieš privātuma politika. Klientu dati tika apstādīti, savukārt nav informācijas par privātuma politiku un to ka dati ir aizsargāti.</a:t>
            </a:r>
            <a:endParaRPr/>
          </a:p>
          <a:p>
            <a:pPr indent="0" lvl="0" marL="457200" rtl="0" algn="l">
              <a:lnSpc>
                <a:spcPct val="115000"/>
              </a:lnSpc>
              <a:spcBef>
                <a:spcPts val="0"/>
              </a:spcBef>
              <a:spcAft>
                <a:spcPts val="0"/>
              </a:spcAft>
              <a:buNone/>
            </a:pPr>
            <a:r>
              <a:rPr lang="lv-LV"/>
              <a:t>&gt;Un pēdējais, ņemot vēra, ka parole uzglabājas sīkdatnēs, būtu jāierobežo sesijas ilgums, piemērām, tai jābeidzas automātiski pēc neaktīva 30 minušu perioda.</a:t>
            </a:r>
            <a:endParaRPr/>
          </a:p>
        </p:txBody>
      </p:sp>
      <p:sp>
        <p:nvSpPr>
          <p:cNvPr id="324" name="Google Shape;324;g3189bbb7a3a_3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89bbb7a3a_3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lv-LV"/>
              <a:t>P</a:t>
            </a:r>
            <a:r>
              <a:rPr lang="lv-LV"/>
              <a:t>ie lietojamības testēšanas:</a:t>
            </a:r>
            <a:endParaRPr/>
          </a:p>
          <a:p>
            <a:pPr indent="0" lvl="0" marL="0" rtl="0" algn="l">
              <a:lnSpc>
                <a:spcPct val="115000"/>
              </a:lnSpc>
              <a:spcBef>
                <a:spcPts val="0"/>
              </a:spcBef>
              <a:spcAft>
                <a:spcPts val="0"/>
              </a:spcAft>
              <a:buClr>
                <a:schemeClr val="dk1"/>
              </a:buClr>
              <a:buSzPts val="1100"/>
              <a:buFont typeface="Arial"/>
              <a:buNone/>
            </a:pPr>
            <a:r>
              <a:rPr lang="lv-LV"/>
              <a:t>&gt;pirmais testēšanas kritērijs ir slikta portāla savietojamība mobilajās ierīcēs, jeb vairāki elementi nav pielāgoti mazākiem ekrāniem. Būtu jāoptimizē elementus priekš mobilajām ierīcēm.</a:t>
            </a:r>
            <a:endParaRPr/>
          </a:p>
          <a:p>
            <a:pPr indent="0" lvl="0" marL="0" rtl="0" algn="l">
              <a:lnSpc>
                <a:spcPct val="115000"/>
              </a:lnSpc>
              <a:spcBef>
                <a:spcPts val="0"/>
              </a:spcBef>
              <a:spcAft>
                <a:spcPts val="0"/>
              </a:spcAft>
              <a:buClr>
                <a:schemeClr val="dk1"/>
              </a:buClr>
              <a:buSzPts val="1100"/>
              <a:buFont typeface="Arial"/>
              <a:buNone/>
            </a:pPr>
            <a:r>
              <a:rPr lang="lv-LV"/>
              <a:t>&gt;otrais kritērijs rādies ņemot vērā mūsdienu e-veikalu pieredzi, attiecīgi būtu jāpievieno tiešsaistes čata funkcionalitāti. </a:t>
            </a:r>
            <a:endParaRPr/>
          </a:p>
          <a:p>
            <a:pPr indent="0" lvl="0" marL="0" rtl="0" algn="l">
              <a:lnSpc>
                <a:spcPct val="115000"/>
              </a:lnSpc>
              <a:spcBef>
                <a:spcPts val="0"/>
              </a:spcBef>
              <a:spcAft>
                <a:spcPts val="0"/>
              </a:spcAft>
              <a:buClr>
                <a:schemeClr val="dk1"/>
              </a:buClr>
              <a:buSzPts val="1100"/>
              <a:buFont typeface="Arial"/>
              <a:buNone/>
            </a:pPr>
            <a:r>
              <a:rPr lang="lv-LV"/>
              <a:t>&gt;trešais ir nepieciešams uzlabot pirkuma noformēšanas procesu un pārskatīt obligātie ievades lauki.</a:t>
            </a:r>
            <a:endParaRPr/>
          </a:p>
          <a:p>
            <a:pPr indent="0" lvl="0" marL="0" rtl="0" algn="l">
              <a:lnSpc>
                <a:spcPct val="115000"/>
              </a:lnSpc>
              <a:spcBef>
                <a:spcPts val="0"/>
              </a:spcBef>
              <a:spcAft>
                <a:spcPts val="0"/>
              </a:spcAft>
              <a:buClr>
                <a:schemeClr val="dk1"/>
              </a:buClr>
              <a:buSzPts val="1100"/>
              <a:buFont typeface="Arial"/>
              <a:buNone/>
            </a:pPr>
            <a:r>
              <a:rPr lang="lv-LV"/>
              <a:t>&gt;nākamais kritērijs ir produktu meklēšanas iespējas neesamība, šādu protams būtu jāpievieno.</a:t>
            </a:r>
            <a:endParaRPr/>
          </a:p>
          <a:p>
            <a:pPr indent="0" lvl="0" marL="0" rtl="0" algn="l">
              <a:lnSpc>
                <a:spcPct val="115000"/>
              </a:lnSpc>
              <a:spcBef>
                <a:spcPts val="0"/>
              </a:spcBef>
              <a:spcAft>
                <a:spcPts val="0"/>
              </a:spcAft>
              <a:buClr>
                <a:schemeClr val="dk1"/>
              </a:buClr>
              <a:buSzPts val="1100"/>
              <a:buFont typeface="Arial"/>
              <a:buNone/>
            </a:pPr>
            <a:r>
              <a:rPr lang="lv-LV"/>
              <a:t>&gt;piektais ir nepieciešamība reģistrācijai/pieteikšanai izmantot e-pasta adresi vai kādu starpniekservisu, piemērām &lt;google&gt;</a:t>
            </a:r>
            <a:endParaRPr/>
          </a:p>
          <a:p>
            <a:pPr indent="0" lvl="0" marL="0" rtl="0" algn="l">
              <a:lnSpc>
                <a:spcPct val="115000"/>
              </a:lnSpc>
              <a:spcBef>
                <a:spcPts val="0"/>
              </a:spcBef>
              <a:spcAft>
                <a:spcPts val="0"/>
              </a:spcAft>
              <a:buClr>
                <a:schemeClr val="dk1"/>
              </a:buClr>
              <a:buSzPts val="1100"/>
              <a:buFont typeface="Arial"/>
              <a:buNone/>
            </a:pPr>
            <a:r>
              <a:rPr lang="lv-LV"/>
              <a:t>&gt;būtu jāuzlabo navigācijas elementu organizāciju un to vizuālo izcelšanu</a:t>
            </a:r>
            <a:endParaRPr/>
          </a:p>
          <a:p>
            <a:pPr indent="0" lvl="0" marL="0" rtl="0" algn="l">
              <a:lnSpc>
                <a:spcPct val="115000"/>
              </a:lnSpc>
              <a:spcBef>
                <a:spcPts val="0"/>
              </a:spcBef>
              <a:spcAft>
                <a:spcPts val="0"/>
              </a:spcAft>
              <a:buClr>
                <a:schemeClr val="dk1"/>
              </a:buClr>
              <a:buSzPts val="1100"/>
              <a:buFont typeface="Arial"/>
              <a:buNone/>
            </a:pPr>
            <a:r>
              <a:rPr lang="lv-LV"/>
              <a:t>&gt;un pēdējais ir mājas lapas interfeisa valoda ir tikai angļu valodā, būtu jāpievieno latviešu valodu, ja šī lapa paredzēta Latvijas tirgum</a:t>
            </a:r>
            <a:endParaRPr/>
          </a:p>
          <a:p>
            <a:pPr indent="0" lvl="0" marL="0" rtl="0" algn="l">
              <a:lnSpc>
                <a:spcPct val="115000"/>
              </a:lnSpc>
              <a:spcBef>
                <a:spcPts val="0"/>
              </a:spcBef>
              <a:spcAft>
                <a:spcPts val="0"/>
              </a:spcAft>
              <a:buClr>
                <a:schemeClr val="dk1"/>
              </a:buClr>
              <a:buSzPts val="1100"/>
              <a:buFont typeface="Arial"/>
              <a:buNone/>
            </a:pPr>
            <a:r>
              <a:rPr lang="lv-LV"/>
              <a:t> </a:t>
            </a:r>
            <a:endParaRPr/>
          </a:p>
          <a:p>
            <a:pPr indent="0" lvl="0" marL="0" rtl="0" algn="l">
              <a:lnSpc>
                <a:spcPct val="115000"/>
              </a:lnSpc>
              <a:spcBef>
                <a:spcPts val="0"/>
              </a:spcBef>
              <a:spcAft>
                <a:spcPts val="0"/>
              </a:spcAft>
              <a:buClr>
                <a:schemeClr val="dk1"/>
              </a:buClr>
              <a:buSzPts val="1100"/>
              <a:buFont typeface="Arial"/>
              <a:buNone/>
            </a:pPr>
            <a:r>
              <a:rPr lang="lv-LV"/>
              <a:t>Veicot pieejamības testēšanu, tika konstatēts, ka lietotajiem ar redzes problēmām, būtu jāpapildina multivides un vizuālus elementus ar izcelšanu, kad aktīvais fokuss ar peles kursoru atrodas virs elementa, </a:t>
            </a:r>
            <a:endParaRPr/>
          </a:p>
          <a:p>
            <a:pPr indent="0" lvl="0" marL="0" rtl="0" algn="l">
              <a:lnSpc>
                <a:spcPct val="115000"/>
              </a:lnSpc>
              <a:spcBef>
                <a:spcPts val="0"/>
              </a:spcBef>
              <a:spcAft>
                <a:spcPts val="0"/>
              </a:spcAft>
              <a:buClr>
                <a:schemeClr val="dk1"/>
              </a:buClr>
              <a:buSzPts val="1100"/>
              <a:buFont typeface="Arial"/>
              <a:buNone/>
            </a:pPr>
            <a:r>
              <a:rPr lang="lv-LV"/>
              <a:t>reģistrācijas un maksājuma formas ievades lauku nosaukumiem jāatrodas tieši virs laukiem un trūkst saistošo lauku apzīmējumu, piemērām, kredītkartes logo, utt</a:t>
            </a:r>
            <a:endParaRPr/>
          </a:p>
          <a:p>
            <a:pPr indent="0" lvl="0" marL="0" rtl="0" algn="l">
              <a:lnSpc>
                <a:spcPct val="115000"/>
              </a:lnSpc>
              <a:spcBef>
                <a:spcPts val="0"/>
              </a:spcBef>
              <a:spcAft>
                <a:spcPts val="0"/>
              </a:spcAft>
              <a:buNone/>
            </a:pPr>
            <a:r>
              <a:rPr lang="lv-LV"/>
              <a:t>savukārt, reģistrācijas un maksājuma formās jāuzlabo navigācijas iespēju ar tastatūru, jeb ar taustiņu &lt;TAB&gt;. </a:t>
            </a:r>
            <a:endParaRPr/>
          </a:p>
        </p:txBody>
      </p:sp>
      <p:sp>
        <p:nvSpPr>
          <p:cNvPr id="332" name="Google Shape;332;g3189bbb7a3a_3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1ba1f527a4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1ba1f527a4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31ba1f527a4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89bbb7a3a_3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89bbb7a3a_3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lv-LV"/>
              <a:t>Automātiskās regresijas testēšanai bija izvēlēta augsta līmeņa programmēšanas valoda Python, kas īpaši piemērota testēšanas automatizācijai, pateicoties tas lasāmībai un plašām bibliotēku klāstām. </a:t>
            </a:r>
            <a:endParaRPr/>
          </a:p>
          <a:p>
            <a:pPr indent="0" lvl="0" marL="0" rtl="0" algn="l">
              <a:lnSpc>
                <a:spcPct val="115000"/>
              </a:lnSpc>
              <a:spcBef>
                <a:spcPts val="0"/>
              </a:spcBef>
              <a:spcAft>
                <a:spcPts val="0"/>
              </a:spcAft>
              <a:buClr>
                <a:schemeClr val="dk1"/>
              </a:buClr>
              <a:buSzPts val="1100"/>
              <a:buFont typeface="Arial"/>
              <a:buNone/>
            </a:pPr>
            <a:r>
              <a:rPr lang="lv-LV"/>
              <a:t>Tad tika izvēlēta moderna izstrādes vide PyCharm ar lietotājiem draudzīgo interfeisu un labām integrācijas  iespējām. </a:t>
            </a:r>
            <a:endParaRPr/>
          </a:p>
          <a:p>
            <a:pPr indent="0" lvl="0" marL="0" rtl="0" algn="l">
              <a:lnSpc>
                <a:spcPct val="115000"/>
              </a:lnSpc>
              <a:spcBef>
                <a:spcPts val="0"/>
              </a:spcBef>
              <a:spcAft>
                <a:spcPts val="0"/>
              </a:spcAft>
              <a:buNone/>
            </a:pPr>
            <a:r>
              <a:rPr lang="lv-LV"/>
              <a:t>Savukārt automatizācijas bibliotēka SELENIUM ar WebDriver automatizācijas rīku, nodrošināja mijiedarbību ar jau iepriekš minētiem rīkiem, dažādu pārlūkprogrammu atbalstu, elastību un tīmekļa lietotņu automatizēto testēšanu.</a:t>
            </a:r>
            <a:endParaRPr/>
          </a:p>
        </p:txBody>
      </p:sp>
      <p:sp>
        <p:nvSpPr>
          <p:cNvPr id="349" name="Google Shape;349;g3189bbb7a3a_3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9b639c6be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9b639c6be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lv-LV"/>
              <a:t>Lai analizētu mājas lapas saturu, struktūru un funkcionalitāti tika izvelēts pārlūkprogrammā Safari integrēts rīks WebInspektor, bet Chrome  pārlūkprogrammā tas būtu rīks ar nosaukumu DevTools.</a:t>
            </a:r>
            <a:endParaRPr/>
          </a:p>
          <a:p>
            <a:pPr indent="0" lvl="0" marL="0" rtl="0" algn="l">
              <a:lnSpc>
                <a:spcPct val="115000"/>
              </a:lnSpc>
              <a:spcBef>
                <a:spcPts val="0"/>
              </a:spcBef>
              <a:spcAft>
                <a:spcPts val="0"/>
              </a:spcAft>
              <a:buClr>
                <a:schemeClr val="dk1"/>
              </a:buClr>
              <a:buSzPts val="1100"/>
              <a:buFont typeface="Arial"/>
              <a:buNone/>
            </a:pPr>
            <a:r>
              <a:rPr lang="lv-LV"/>
              <a:t>API testēšanai bija izvelēts rīks Postman, kas atbalsta API pieprasījumus, nodrošina iespēju pārbaudīt servera atbildes statusu, datus un to integritāti.</a:t>
            </a:r>
            <a:endParaRPr/>
          </a:p>
          <a:p>
            <a:pPr indent="0" lvl="0" marL="0" rtl="0" algn="l">
              <a:lnSpc>
                <a:spcPct val="115000"/>
              </a:lnSpc>
              <a:spcBef>
                <a:spcPts val="0"/>
              </a:spcBef>
              <a:spcAft>
                <a:spcPts val="0"/>
              </a:spcAft>
              <a:buClr>
                <a:schemeClr val="dk1"/>
              </a:buClr>
              <a:buSzPts val="1100"/>
              <a:buFont typeface="Arial"/>
              <a:buNone/>
            </a:pPr>
            <a:r>
              <a:rPr lang="lv-LV"/>
              <a:t>Portāla veiktspējas testēšanā tika izmantots Apache JMeter rīks. Simulējot lielu lietotāju skaita vienlaicīgo pieslēgšanu, bija realizēta slodzes testēšana, lai novērtētu portāla veiktspēju un izturību. Savukārt testēšanas rezultāti pieejami lietotajiem ērtā interfeisā.</a:t>
            </a:r>
            <a:endParaRPr/>
          </a:p>
          <a:p>
            <a:pPr indent="0" lvl="0" marL="0" rtl="0" algn="l">
              <a:lnSpc>
                <a:spcPct val="115000"/>
              </a:lnSpc>
              <a:spcBef>
                <a:spcPts val="0"/>
              </a:spcBef>
              <a:spcAft>
                <a:spcPts val="0"/>
              </a:spcAft>
              <a:buNone/>
            </a:pPr>
            <a:r>
              <a:rPr lang="lv-LV"/>
              <a:t>Lai komandas dalībnieki varētu datiem piekļūt jebkurā vietā un laikā, tika izmantots koplietošanas mākoņpakalpojums Google Drive.</a:t>
            </a:r>
            <a:endParaRPr/>
          </a:p>
        </p:txBody>
      </p:sp>
      <p:sp>
        <p:nvSpPr>
          <p:cNvPr id="363" name="Google Shape;363;g319b639c6be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bf6594081_3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bf6594081_3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lv-LV" sz="1100"/>
              <a:t>Un protāms mākslīgā intelekta rīks - </a:t>
            </a:r>
            <a:r>
              <a:rPr lang="lv-LV" sz="1100"/>
              <a:t>ChatGPT</a:t>
            </a:r>
            <a:r>
              <a:rPr lang="lv-LV" sz="1100"/>
              <a:t>, kas saprot un ģenerē tekstu, simulējot cilvēka valodas lietojumu, izmantojot dziļās mācīšanās tehnoloģiju. Tas ir noderīgs programmatūras testēšanā: testa gadījumu ģenerēšanā, kodēšanas palīdzībā un dokumentācijas analīzē. Tam ir….</a:t>
            </a:r>
            <a:endParaRPr sz="1100"/>
          </a:p>
          <a:p>
            <a:pPr indent="-298450" lvl="0" marL="457200" rtl="0" algn="l">
              <a:lnSpc>
                <a:spcPct val="115000"/>
              </a:lnSpc>
              <a:spcBef>
                <a:spcPts val="1200"/>
              </a:spcBef>
              <a:spcAft>
                <a:spcPts val="0"/>
              </a:spcAft>
              <a:buClr>
                <a:schemeClr val="dk1"/>
              </a:buClr>
              <a:buSzPts val="1100"/>
              <a:buChar char="●"/>
            </a:pPr>
            <a:r>
              <a:rPr b="1" lang="lv-LV" sz="1100"/>
              <a:t>Plašs pielietojuma spektrs:</a:t>
            </a:r>
            <a:r>
              <a:rPr lang="lv-LV" sz="1100"/>
              <a:t> aptver tehniskus un loģiskus aspektus.</a:t>
            </a:r>
            <a:endParaRPr sz="1100"/>
          </a:p>
          <a:p>
            <a:pPr indent="-298450" lvl="0" marL="457200" rtl="0" algn="l">
              <a:lnSpc>
                <a:spcPct val="115000"/>
              </a:lnSpc>
              <a:spcBef>
                <a:spcPts val="0"/>
              </a:spcBef>
              <a:spcAft>
                <a:spcPts val="0"/>
              </a:spcAft>
              <a:buClr>
                <a:schemeClr val="dk1"/>
              </a:buClr>
              <a:buSzPts val="1100"/>
              <a:buChar char="●"/>
            </a:pPr>
            <a:r>
              <a:rPr b="1" lang="lv-LV" sz="1100"/>
              <a:t>Ātrums un efektivitāte:</a:t>
            </a:r>
            <a:r>
              <a:rPr lang="lv-LV" sz="1100"/>
              <a:t> ātrāka informācijas sagatavošana.</a:t>
            </a:r>
            <a:endParaRPr sz="1100"/>
          </a:p>
          <a:p>
            <a:pPr indent="-298450" lvl="0" marL="457200" rtl="0" algn="l">
              <a:lnSpc>
                <a:spcPct val="115000"/>
              </a:lnSpc>
              <a:spcBef>
                <a:spcPts val="0"/>
              </a:spcBef>
              <a:spcAft>
                <a:spcPts val="0"/>
              </a:spcAft>
              <a:buClr>
                <a:schemeClr val="dk1"/>
              </a:buClr>
              <a:buSzPts val="1100"/>
              <a:buChar char="●"/>
            </a:pPr>
            <a:r>
              <a:rPr b="1" lang="lv-LV" sz="1100"/>
              <a:t>Pieejamība un pielāgojamība:</a:t>
            </a:r>
            <a:r>
              <a:rPr lang="lv-LV" sz="1100"/>
              <a:t> piemērots dažādiem uzdevumiem.</a:t>
            </a:r>
            <a:endParaRPr sz="1100"/>
          </a:p>
          <a:p>
            <a:pPr indent="-298450" lvl="0" marL="457200" rtl="0" algn="l">
              <a:lnSpc>
                <a:spcPct val="115000"/>
              </a:lnSpc>
              <a:spcBef>
                <a:spcPts val="0"/>
              </a:spcBef>
              <a:spcAft>
                <a:spcPts val="0"/>
              </a:spcAft>
              <a:buClr>
                <a:schemeClr val="dk1"/>
              </a:buClr>
              <a:buSzPts val="1100"/>
              <a:buChar char="●"/>
            </a:pPr>
            <a:r>
              <a:rPr b="1" lang="lv-LV" sz="1100"/>
              <a:t>Izmaksu efektivitāte:</a:t>
            </a:r>
            <a:r>
              <a:rPr lang="lv-LV" sz="1100"/>
              <a:t> mazāk nepieciešami papildu rīki.</a:t>
            </a:r>
            <a:endParaRPr sz="1100"/>
          </a:p>
          <a:p>
            <a:pPr indent="-298450" lvl="0" marL="457200" rtl="0" algn="l">
              <a:lnSpc>
                <a:spcPct val="115000"/>
              </a:lnSpc>
              <a:spcBef>
                <a:spcPts val="0"/>
              </a:spcBef>
              <a:spcAft>
                <a:spcPts val="0"/>
              </a:spcAft>
              <a:buClr>
                <a:schemeClr val="dk1"/>
              </a:buClr>
              <a:buSzPts val="1100"/>
              <a:buChar char="●"/>
            </a:pPr>
            <a:r>
              <a:rPr b="1" lang="lv-LV" sz="1100"/>
              <a:t>Valodu un tehnoloģiju atbalsts:</a:t>
            </a:r>
            <a:r>
              <a:rPr lang="lv-LV" sz="1100"/>
              <a:t> atbalsta daudzas valodas un tehnoloģijas.</a:t>
            </a:r>
            <a:endParaRPr/>
          </a:p>
          <a:p>
            <a:pPr indent="457200" lvl="0" marL="0" rtl="0" algn="l">
              <a:lnSpc>
                <a:spcPct val="115000"/>
              </a:lnSpc>
              <a:spcBef>
                <a:spcPts val="1200"/>
              </a:spcBef>
              <a:spcAft>
                <a:spcPts val="0"/>
              </a:spcAft>
              <a:buClr>
                <a:schemeClr val="dk1"/>
              </a:buClr>
              <a:buSzPts val="1100"/>
              <a:buFont typeface="Arial"/>
              <a:buNone/>
            </a:pPr>
            <a:r>
              <a:rPr b="1" lang="lv-LV"/>
              <a:t>Šie iepriekš minētie rīki </a:t>
            </a:r>
            <a:r>
              <a:rPr lang="lv-LV"/>
              <a:t>bija izvēlēti ņemot vērā ka tie ir bezmaksas vai nosacīti bezmaksas un balstoties uz to īpašībām un savstarpēju saderību, darbojas kā vienots ekosistēmas komplekts, nodrošina augstu efektivitāti, elastību un funkcionalitāti dažādos programmatūras izstrādes un testēšanas posmos. </a:t>
            </a:r>
            <a:endParaRPr/>
          </a:p>
        </p:txBody>
      </p:sp>
      <p:sp>
        <p:nvSpPr>
          <p:cNvPr id="377" name="Google Shape;377;g31bf6594081_3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89bbb7a3a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89bbb7a3a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457200" lvl="0" marL="0" rtl="0" algn="l">
              <a:lnSpc>
                <a:spcPct val="115000"/>
              </a:lnSpc>
              <a:spcBef>
                <a:spcPts val="0"/>
              </a:spcBef>
              <a:spcAft>
                <a:spcPts val="0"/>
              </a:spcAft>
              <a:buNone/>
            </a:pPr>
            <a:r>
              <a:rPr lang="lv-LV"/>
              <a:t>Demoblaze ir e-komercijas portāls, kas piedāvā lietotājiem iespēju pārlūkot un iegādāties preces.</a:t>
            </a:r>
            <a:endParaRPr/>
          </a:p>
        </p:txBody>
      </p:sp>
      <p:sp>
        <p:nvSpPr>
          <p:cNvPr id="106" name="Google Shape;106;g3189bbb7a3a_0_1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ba1f527a4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ba1f527a4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31ba1f527a4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89bbb7a3a_3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89bbb7a3a_3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lv-LV" sz="1100"/>
              <a:t>Veicot portāla izstrādes un uzturēšanas riska analīzi, tika konstatēts, ka prioritāri jārisina konstatētās kļūdas, jānodrošina drošība un veiktspēja, lai uzlabotu lietotāju pieredzi un uzturētu portāla reputāciju.</a:t>
            </a:r>
            <a:endParaRPr sz="1100"/>
          </a:p>
          <a:p>
            <a:pPr indent="0" lvl="0" marL="0" rtl="0" algn="l">
              <a:lnSpc>
                <a:spcPct val="115000"/>
              </a:lnSpc>
              <a:spcBef>
                <a:spcPts val="0"/>
              </a:spcBef>
              <a:spcAft>
                <a:spcPts val="0"/>
              </a:spcAft>
              <a:buClr>
                <a:schemeClr val="dk1"/>
              </a:buClr>
              <a:buSzPts val="1100"/>
              <a:buFont typeface="Arial"/>
              <a:buNone/>
            </a:pPr>
            <a:r>
              <a:rPr lang="lv-LV" sz="1100"/>
              <a:t>Pastāv šādi tehniskie riski – kā veiktspējas problēmas un nepareiza portāla arhitektūra.</a:t>
            </a:r>
            <a:endParaRPr sz="1100"/>
          </a:p>
          <a:p>
            <a:pPr indent="0" lvl="0" marL="0" rtl="0" algn="l">
              <a:lnSpc>
                <a:spcPct val="115000"/>
              </a:lnSpc>
              <a:spcBef>
                <a:spcPts val="0"/>
              </a:spcBef>
              <a:spcAft>
                <a:spcPts val="0"/>
              </a:spcAft>
              <a:buClr>
                <a:schemeClr val="dk1"/>
              </a:buClr>
              <a:buSzPts val="1100"/>
              <a:buFont typeface="Arial"/>
              <a:buNone/>
            </a:pPr>
            <a:r>
              <a:rPr lang="lv-LV" sz="1100"/>
              <a:t>Projektu vadības riski – termiņu kavējumi un nepietiekama kompetence.</a:t>
            </a:r>
            <a:endParaRPr sz="1100"/>
          </a:p>
          <a:p>
            <a:pPr indent="0" lvl="0" marL="0" rtl="0" algn="l">
              <a:lnSpc>
                <a:spcPct val="115000"/>
              </a:lnSpc>
              <a:spcBef>
                <a:spcPts val="0"/>
              </a:spcBef>
              <a:spcAft>
                <a:spcPts val="0"/>
              </a:spcAft>
              <a:buClr>
                <a:schemeClr val="dk1"/>
              </a:buClr>
              <a:buSzPts val="1100"/>
              <a:buFont typeface="Arial"/>
              <a:buNone/>
            </a:pPr>
            <a:r>
              <a:rPr lang="lv-LV" sz="1100"/>
              <a:t>Drošības riski – kiberdrošības draudi, datu aizsardzība.</a:t>
            </a:r>
            <a:endParaRPr sz="1100"/>
          </a:p>
          <a:p>
            <a:pPr indent="0" lvl="0" marL="0" rtl="0" algn="l">
              <a:lnSpc>
                <a:spcPct val="115000"/>
              </a:lnSpc>
              <a:spcBef>
                <a:spcPts val="0"/>
              </a:spcBef>
              <a:spcAft>
                <a:spcPts val="0"/>
              </a:spcAft>
              <a:buNone/>
            </a:pPr>
            <a:r>
              <a:rPr lang="lv-LV" sz="1100"/>
              <a:t>Un uzturēšanas riski – novecojuši moduli, serveru problēmas.</a:t>
            </a:r>
            <a:endParaRPr/>
          </a:p>
        </p:txBody>
      </p:sp>
      <p:sp>
        <p:nvSpPr>
          <p:cNvPr id="392" name="Google Shape;392;g3189bbb7a3a_3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1bf93a67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1bf93a679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lv-LV"/>
              <a:t>Demoblaze portāls piedāvā pamata funkcionalitāti, kas ir noderīga e-komercijai, tomēr lietotāju pieredze un uzticamība cieš no tehniskām nepilnībām. Tas balstās uz novecojušu tehnoloģisko bāzi. Portālā nav ieviesta sīkdatņu izmantošanas politikas integrācija, trūkst būtisku drošības aizsardzības risinājumu, kas ir būtiski mūsdienu e-komercijas standartiem. Lietotāja interfeiss ir vienkāršs, taču tam trūkst mūsdienīgu dizaina elementu un pieejamības funkciju, piemēram, dizaina pielāgošanās iespējas mobilajām ierīcēm, integrācijas ar maksajuma sistēmam </a:t>
            </a:r>
            <a:r>
              <a:rPr lang="lv-LV"/>
              <a:t>un preču piegādes servisiem.</a:t>
            </a:r>
            <a:endParaRPr/>
          </a:p>
          <a:p>
            <a:pPr indent="457200" lvl="0" marL="0" rtl="0" algn="l">
              <a:lnSpc>
                <a:spcPct val="115000"/>
              </a:lnSpc>
              <a:spcBef>
                <a:spcPts val="0"/>
              </a:spcBef>
              <a:spcAft>
                <a:spcPts val="0"/>
              </a:spcAft>
              <a:buNone/>
            </a:pPr>
            <a:r>
              <a:t/>
            </a:r>
            <a:endParaRPr/>
          </a:p>
        </p:txBody>
      </p:sp>
      <p:sp>
        <p:nvSpPr>
          <p:cNvPr id="415" name="Google Shape;415;g31bf93a679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1a3b003799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1a3b003799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lv-LV" sz="1100"/>
              <a:t>Tas būtu viss, paldies komandai par darbu un paldies par uzmanību.</a:t>
            </a:r>
            <a:endParaRPr/>
          </a:p>
        </p:txBody>
      </p:sp>
      <p:sp>
        <p:nvSpPr>
          <p:cNvPr id="423" name="Google Shape;423;g31a3b003799_0_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89bbb7a3a_3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89bbb7a3a_3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457200" lvl="0" marL="0" rtl="0" algn="l">
              <a:lnSpc>
                <a:spcPct val="115000"/>
              </a:lnSpc>
              <a:spcBef>
                <a:spcPts val="0"/>
              </a:spcBef>
              <a:spcAft>
                <a:spcPts val="0"/>
              </a:spcAft>
              <a:buNone/>
            </a:pPr>
            <a:r>
              <a:rPr lang="lv-LV"/>
              <a:t>Testēšanas izpildes grafiks ir strukturēts, lai aptvertu visas portāla galvenās funkcijas, identificējot un uzlabojot lietotāju pieredzi, nodrošinātu to atbilstību mūsdienu prasībām. Ņemot vēra komandas neprofesionalitāti, aptuvenais paredzamais testēšanas laiks būtu līdz 4 nedēļām.</a:t>
            </a:r>
            <a:endParaRPr/>
          </a:p>
        </p:txBody>
      </p:sp>
      <p:sp>
        <p:nvSpPr>
          <p:cNvPr id="114" name="Google Shape;114;g3189bbb7a3a_3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a3b003799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a3b003799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31a3b003799_0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lv-LV"/>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a3b00379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31a3b003799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457200" lvl="0" marL="0" rtl="0" algn="l">
              <a:lnSpc>
                <a:spcPct val="115000"/>
              </a:lnSpc>
              <a:spcBef>
                <a:spcPts val="0"/>
              </a:spcBef>
              <a:spcAft>
                <a:spcPts val="0"/>
              </a:spcAft>
              <a:buClr>
                <a:schemeClr val="dk1"/>
              </a:buClr>
              <a:buSzPts val="1100"/>
              <a:buFont typeface="Arial"/>
              <a:buNone/>
            </a:pPr>
            <a:r>
              <a:rPr lang="lv-LV"/>
              <a:t>Lietošanas gadījuma diagramma ir būtisks testēšanas plānošanas rīks, kas kalpo par pamatu testēšanas prioritāšu noteikšanai un resursu optimālai plānošanai un šeit mūsu komanda uzskatāmi nosāka portāla Demoblaze lietošanas scenārijus. Tika identificēti e-veikala galvenie lietošanas gadījumi priekš šādiem lietotājiem kā parastais lietotājs un reģistrēts lietotājs, analizējot lietotāja darbības un to mijiedarbību ar sistēmu. </a:t>
            </a:r>
            <a:endParaRPr/>
          </a:p>
          <a:p>
            <a:pPr indent="457200" lvl="0" marL="0" rtl="0" algn="l">
              <a:lnSpc>
                <a:spcPct val="115000"/>
              </a:lnSpc>
              <a:spcBef>
                <a:spcPts val="0"/>
              </a:spcBef>
              <a:spcAft>
                <a:spcPts val="0"/>
              </a:spcAft>
              <a:buClr>
                <a:schemeClr val="dk1"/>
              </a:buClr>
              <a:buSzPts val="1100"/>
              <a:buFont typeface="Arial"/>
              <a:buNone/>
            </a:pPr>
            <a:r>
              <a:rPr lang="lv-LV"/>
              <a:t>Protams,  e-veikalam būtu vēl jānosaka šādu lietotāju kā e-veikala menedžeris, jeb uzturētājs, savukārt, ņemot vērā, ka mums šādas testēšanas iespējas nebija, tāpēc netika izskatīts.</a:t>
            </a:r>
            <a:endParaRPr/>
          </a:p>
          <a:p>
            <a:pPr indent="457200" lvl="0" marL="0" rtl="0" algn="l">
              <a:lnSpc>
                <a:spcPct val="115000"/>
              </a:lnSpc>
              <a:spcBef>
                <a:spcPts val="0"/>
              </a:spcBef>
              <a:spcAft>
                <a:spcPts val="0"/>
              </a:spcAft>
              <a:buClr>
                <a:schemeClr val="dk1"/>
              </a:buClr>
              <a:buSzPts val="1100"/>
              <a:buFont typeface="Arial"/>
              <a:buNone/>
            </a:pPr>
            <a:r>
              <a:rPr lang="lv-LV"/>
              <a:t>Mūsu uzdevums ir pārliecināties, ka katrs no šiem scenārijiem darbojas pareizi un bez traucējumiem.</a:t>
            </a:r>
            <a:endParaRPr/>
          </a:p>
          <a:p>
            <a:pPr indent="0" lvl="0" marL="0" rtl="0" algn="l">
              <a:lnSpc>
                <a:spcPct val="115000"/>
              </a:lnSpc>
              <a:spcBef>
                <a:spcPts val="0"/>
              </a:spcBef>
              <a:spcAft>
                <a:spcPts val="0"/>
              </a:spcAft>
              <a:buClr>
                <a:schemeClr val="dk1"/>
              </a:buClr>
              <a:buSzPts val="1100"/>
              <a:buFont typeface="Arial"/>
              <a:buNone/>
            </a:pPr>
            <a:r>
              <a:rPr lang="lv-LV"/>
              <a:t>Lai to nodrošinātu, mēs plānojam:</a:t>
            </a:r>
            <a:endParaRPr/>
          </a:p>
          <a:p>
            <a:pPr indent="-298450" lvl="0" marL="457200" rtl="0" algn="l">
              <a:lnSpc>
                <a:spcPct val="115000"/>
              </a:lnSpc>
              <a:spcBef>
                <a:spcPts val="0"/>
              </a:spcBef>
              <a:spcAft>
                <a:spcPts val="0"/>
              </a:spcAft>
              <a:buClr>
                <a:schemeClr val="dk1"/>
              </a:buClr>
              <a:buSzPts val="1100"/>
              <a:buChar char="●"/>
            </a:pPr>
            <a:r>
              <a:rPr b="1" lang="lv-LV" sz="1100"/>
              <a:t>Manuālo testēšanu</a:t>
            </a:r>
            <a:r>
              <a:rPr lang="lv-LV" sz="1100"/>
              <a:t> sākotnējo kļūdu identificēšanai un lietotāja pieredzes novērtēšanai.</a:t>
            </a:r>
            <a:endParaRPr sz="1100"/>
          </a:p>
          <a:p>
            <a:pPr indent="-298450" lvl="0" marL="457200" rtl="0" algn="l">
              <a:lnSpc>
                <a:spcPct val="115000"/>
              </a:lnSpc>
              <a:spcBef>
                <a:spcPts val="0"/>
              </a:spcBef>
              <a:spcAft>
                <a:spcPts val="0"/>
              </a:spcAft>
              <a:buClr>
                <a:schemeClr val="dk1"/>
              </a:buClr>
              <a:buSzPts val="1100"/>
              <a:buChar char="●"/>
            </a:pPr>
            <a:r>
              <a:rPr b="1" lang="lv-LV" sz="1100"/>
              <a:t>Automatizēto testēšanu</a:t>
            </a:r>
            <a:r>
              <a:rPr lang="lv-LV" sz="1100"/>
              <a:t> galveno funkciju atkārtotai validācijai un regresijas kļūdu novēršanai.</a:t>
            </a:r>
            <a:endParaRPr sz="1100"/>
          </a:p>
          <a:p>
            <a:pPr indent="228600" lvl="0" marL="0" rtl="0" algn="l">
              <a:lnSpc>
                <a:spcPct val="115000"/>
              </a:lnSpc>
              <a:spcBef>
                <a:spcPts val="0"/>
              </a:spcBef>
              <a:spcAft>
                <a:spcPts val="0"/>
              </a:spcAft>
              <a:buSzPts val="1100"/>
              <a:buNone/>
            </a:pPr>
            <a:r>
              <a:rPr lang="lv-LV"/>
              <a:t>Lai optimizētu testēšanu, lietošanas gadījumi tika sadalīti starp grupas testētājiem. Lai mazinātu kļūdu risku, plānots ar testēšanas rezultātiem samainīties starp komandas dalībniekiem, lai identificētu nepilnības un uzlabotu testēšanas rezultātus.</a:t>
            </a:r>
            <a:endParaRPr/>
          </a:p>
        </p:txBody>
      </p:sp>
      <p:sp>
        <p:nvSpPr>
          <p:cNvPr id="129" name="Google Shape;129;g31a3b003799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lv-LV"/>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lv-LV"/>
              <a:t>Testēšanas laikā mēs esam identificējuši nepieciešamību testēt vismaz 6 galvenos lietošanas gadījumus,.........</a:t>
            </a:r>
            <a:endParaRPr/>
          </a:p>
        </p:txBody>
      </p:sp>
      <p:sp>
        <p:nvSpPr>
          <p:cNvPr id="165" name="Google Shape;1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lv-LV"/>
              <a:t>……..</a:t>
            </a:r>
            <a:r>
              <a:rPr lang="lv-LV"/>
              <a:t>kas aptver portāla kritiskās funkcionalitātes, lai noteiktu ka tās darbojas pareizi un atbilst klienta prasībām un nozares standartiem……….</a:t>
            </a:r>
            <a:endParaRPr/>
          </a:p>
        </p:txBody>
      </p:sp>
      <p:sp>
        <p:nvSpPr>
          <p:cNvPr id="172" name="Google Shape;1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lv-LV"/>
              <a:t>Katram galvenajām lietošanas gadījumam tika noteikti testēšanas gadījumi ar skaidri aprakstītām darbībām,..........</a:t>
            </a:r>
            <a:endParaRPr/>
          </a:p>
        </p:txBody>
      </p:sp>
      <p:sp>
        <p:nvSpPr>
          <p:cNvPr id="179" name="Google Shape;17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lv-L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lv-L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lv-L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lv-LV"/>
              <a:t>‹#›</a:t>
            </a:fld>
            <a:endParaRPr/>
          </a:p>
        </p:txBody>
      </p:sp>
      <p:pic>
        <p:nvPicPr>
          <p:cNvPr id="27" name="Google Shape;27;p12"/>
          <p:cNvPicPr preferRelativeResize="0"/>
          <p:nvPr/>
        </p:nvPicPr>
        <p:blipFill>
          <a:blip r:embed="rId2">
            <a:alphaModFix/>
          </a:blip>
          <a:stretch>
            <a:fillRect/>
          </a:stretch>
        </p:blipFill>
        <p:spPr>
          <a:xfrm>
            <a:off x="0" y="-57150"/>
            <a:ext cx="12192000" cy="6915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1" name="Google Shape;3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lv-L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lv-L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lv-L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lv-L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lv-L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lv-L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9"/>
          <p:cNvSpPr/>
          <p:nvPr>
            <p:ph idx="2" type="pic"/>
          </p:nvPr>
        </p:nvSpPr>
        <p:spPr>
          <a:xfrm>
            <a:off x="5183188" y="987425"/>
            <a:ext cx="6172200" cy="4873625"/>
          </a:xfrm>
          <a:prstGeom prst="rect">
            <a:avLst/>
          </a:prstGeom>
          <a:noFill/>
          <a:ln>
            <a:noFill/>
          </a:ln>
        </p:spPr>
      </p:sp>
      <p:sp>
        <p:nvSpPr>
          <p:cNvPr id="69" name="Google Shape;69;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lv-L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lv-LV"/>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hyperlink" Target="http://drive.google.com/file/d/1YSbdacfXvS02C2K_nBpYCrKGWMol4uWl/view" TargetMode="External"/><Relationship Id="rId6" Type="http://schemas.openxmlformats.org/officeDocument/2006/relationships/image" Target="../media/image14.jp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16.png"/><Relationship Id="rId7"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hyperlink" Target="http://drive.google.com/file/d/1AR0tqTIqsn829Wr3NbV7oZZl0vfhxxix/view" TargetMode="External"/><Relationship Id="rId5"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hyperlink" Target="http://www.demoblaze.com/" TargetMode="External"/><Relationship Id="rId5" Type="http://schemas.openxmlformats.org/officeDocument/2006/relationships/hyperlink" Target="https://code.jquery.com/jquery-3.7.1.j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hyperlink" Target="http://www.demoblaze.com" TargetMode="External"/><Relationship Id="rId5" Type="http://schemas.openxmlformats.org/officeDocument/2006/relationships/image" Target="../media/image18.png"/><Relationship Id="rId6" Type="http://schemas.openxmlformats.org/officeDocument/2006/relationships/image" Target="../media/image12.png"/><Relationship Id="rId7"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g3189bbb7a3a_0_159"/>
          <p:cNvPicPr preferRelativeResize="0"/>
          <p:nvPr/>
        </p:nvPicPr>
        <p:blipFill>
          <a:blip r:embed="rId3">
            <a:alphaModFix/>
          </a:blip>
          <a:stretch>
            <a:fillRect/>
          </a:stretch>
        </p:blipFill>
        <p:spPr>
          <a:xfrm>
            <a:off x="0" y="9900"/>
            <a:ext cx="12192000" cy="6838177"/>
          </a:xfrm>
          <a:prstGeom prst="rect">
            <a:avLst/>
          </a:prstGeom>
          <a:noFill/>
          <a:ln>
            <a:noFill/>
          </a:ln>
        </p:spPr>
      </p:pic>
      <p:sp>
        <p:nvSpPr>
          <p:cNvPr id="91" name="Google Shape;91;g3189bbb7a3a_0_159"/>
          <p:cNvSpPr txBox="1"/>
          <p:nvPr>
            <p:ph type="ctrTitle"/>
          </p:nvPr>
        </p:nvSpPr>
        <p:spPr>
          <a:xfrm>
            <a:off x="2258613" y="1683746"/>
            <a:ext cx="9144000" cy="16557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lang="lv-LV">
                <a:solidFill>
                  <a:srgbClr val="000000"/>
                </a:solidFill>
              </a:rPr>
              <a:t>Testēšanas plāns </a:t>
            </a:r>
            <a:endParaRPr>
              <a:solidFill>
                <a:srgbClr val="000000"/>
              </a:solidFill>
            </a:endParaRPr>
          </a:p>
          <a:p>
            <a:pPr indent="0" lvl="0" marL="0" rtl="0" algn="ctr">
              <a:spcBef>
                <a:spcPts val="0"/>
              </a:spcBef>
              <a:spcAft>
                <a:spcPts val="0"/>
              </a:spcAft>
              <a:buNone/>
            </a:pPr>
            <a:r>
              <a:rPr lang="lv-LV">
                <a:solidFill>
                  <a:srgbClr val="000000"/>
                </a:solidFill>
              </a:rPr>
              <a:t>portālam Demoblaze</a:t>
            </a:r>
            <a:endParaRPr/>
          </a:p>
        </p:txBody>
      </p:sp>
      <p:sp>
        <p:nvSpPr>
          <p:cNvPr id="92" name="Google Shape;92;g3189bbb7a3a_0_159"/>
          <p:cNvSpPr txBox="1"/>
          <p:nvPr>
            <p:ph idx="1" type="subTitle"/>
          </p:nvPr>
        </p:nvSpPr>
        <p:spPr>
          <a:xfrm>
            <a:off x="2258613" y="3484655"/>
            <a:ext cx="9144000" cy="5754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400"/>
              <a:buFont typeface="Arial"/>
              <a:buNone/>
            </a:pPr>
            <a:r>
              <a:rPr lang="lv-LV">
                <a:latin typeface="Play"/>
                <a:ea typeface="Play"/>
                <a:cs typeface="Play"/>
                <a:sym typeface="Play"/>
              </a:rPr>
              <a:t>Detalizēts plāns testēšanai un uzturēšanai</a:t>
            </a:r>
            <a:endParaRPr>
              <a:latin typeface="Play"/>
              <a:ea typeface="Play"/>
              <a:cs typeface="Play"/>
              <a:sym typeface="Play"/>
            </a:endParaRPr>
          </a:p>
        </p:txBody>
      </p:sp>
      <p:pic>
        <p:nvPicPr>
          <p:cNvPr id="93" name="Google Shape;93;g3189bbb7a3a_0_159"/>
          <p:cNvPicPr preferRelativeResize="0"/>
          <p:nvPr/>
        </p:nvPicPr>
        <p:blipFill>
          <a:blip r:embed="rId4">
            <a:alphaModFix/>
          </a:blip>
          <a:stretch>
            <a:fillRect/>
          </a:stretch>
        </p:blipFill>
        <p:spPr>
          <a:xfrm>
            <a:off x="5883475" y="471850"/>
            <a:ext cx="1894299" cy="1066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31a3b003799_0_148"/>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190" name="Google Shape;190;g31a3b003799_0_148"/>
          <p:cNvSpPr txBox="1"/>
          <p:nvPr>
            <p:ph type="ctrTitle"/>
          </p:nvPr>
        </p:nvSpPr>
        <p:spPr>
          <a:xfrm>
            <a:off x="2464600" y="1167475"/>
            <a:ext cx="9906000" cy="2225400"/>
          </a:xfrm>
          <a:prstGeom prst="rect">
            <a:avLst/>
          </a:prstGeom>
        </p:spPr>
        <p:txBody>
          <a:bodyPr anchorCtr="0" anchor="b" bIns="45700" lIns="91425" spcFirstLastPara="1" rIns="91425" wrap="square" tIns="45700">
            <a:normAutofit fontScale="90000"/>
          </a:bodyPr>
          <a:lstStyle/>
          <a:p>
            <a:pPr indent="0" lvl="0" marL="0" rtl="0" algn="l">
              <a:lnSpc>
                <a:spcPct val="115000"/>
              </a:lnSpc>
              <a:spcBef>
                <a:spcPts val="1400"/>
              </a:spcBef>
              <a:spcAft>
                <a:spcPts val="0"/>
              </a:spcAft>
              <a:buClr>
                <a:schemeClr val="dk1"/>
              </a:buClr>
              <a:buSzPts val="990"/>
              <a:buFont typeface="Arial"/>
              <a:buNone/>
            </a:pPr>
            <a:r>
              <a:rPr b="1" lang="lv-LV" sz="5000">
                <a:solidFill>
                  <a:srgbClr val="1155CC"/>
                </a:solidFill>
              </a:rPr>
              <a:t>Pieredzes bāzētas testēšanas tips:</a:t>
            </a:r>
            <a:endParaRPr b="1" sz="5000">
              <a:solidFill>
                <a:srgbClr val="1155CC"/>
              </a:solidFill>
            </a:endParaRPr>
          </a:p>
          <a:p>
            <a:pPr indent="0" lvl="0" marL="0" rtl="0" algn="l">
              <a:lnSpc>
                <a:spcPct val="115000"/>
              </a:lnSpc>
              <a:spcBef>
                <a:spcPts val="1400"/>
              </a:spcBef>
              <a:spcAft>
                <a:spcPts val="400"/>
              </a:spcAft>
              <a:buClr>
                <a:schemeClr val="dk1"/>
              </a:buClr>
              <a:buSzPts val="990"/>
              <a:buFont typeface="Arial"/>
              <a:buNone/>
            </a:pPr>
            <a:r>
              <a:rPr b="1" lang="lv-LV" sz="5000">
                <a:solidFill>
                  <a:srgbClr val="1155CC"/>
                </a:solidFill>
              </a:rPr>
              <a:t>&lt;</a:t>
            </a:r>
            <a:r>
              <a:rPr b="1" lang="lv-LV" sz="5000">
                <a:solidFill>
                  <a:srgbClr val="1155CC"/>
                </a:solidFill>
              </a:rPr>
              <a:t>Saraksta testēšana&gt;</a:t>
            </a:r>
            <a:endParaRPr b="1" sz="5000">
              <a:solidFill>
                <a:srgbClr val="1155CC"/>
              </a:solidFill>
            </a:endParaRPr>
          </a:p>
        </p:txBody>
      </p:sp>
      <p:pic>
        <p:nvPicPr>
          <p:cNvPr id="191" name="Google Shape;191;g31a3b003799_0_148"/>
          <p:cNvPicPr preferRelativeResize="0"/>
          <p:nvPr/>
        </p:nvPicPr>
        <p:blipFill>
          <a:blip r:embed="rId4">
            <a:alphaModFix/>
          </a:blip>
          <a:stretch>
            <a:fillRect/>
          </a:stretch>
        </p:blipFill>
        <p:spPr>
          <a:xfrm>
            <a:off x="5153050" y="3533788"/>
            <a:ext cx="3048000" cy="2524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g3189bbb7a3a_3_103"/>
          <p:cNvPicPr preferRelativeResize="0"/>
          <p:nvPr/>
        </p:nvPicPr>
        <p:blipFill>
          <a:blip r:embed="rId3">
            <a:alphaModFix/>
          </a:blip>
          <a:stretch>
            <a:fillRect/>
          </a:stretch>
        </p:blipFill>
        <p:spPr>
          <a:xfrm>
            <a:off x="0" y="-57150"/>
            <a:ext cx="12192000" cy="6915150"/>
          </a:xfrm>
          <a:prstGeom prst="rect">
            <a:avLst/>
          </a:prstGeom>
          <a:noFill/>
          <a:ln>
            <a:noFill/>
          </a:ln>
        </p:spPr>
      </p:pic>
      <p:graphicFrame>
        <p:nvGraphicFramePr>
          <p:cNvPr id="197" name="Google Shape;197;g3189bbb7a3a_3_103"/>
          <p:cNvGraphicFramePr/>
          <p:nvPr/>
        </p:nvGraphicFramePr>
        <p:xfrm>
          <a:off x="439397" y="693267"/>
          <a:ext cx="3000000" cy="3000000"/>
        </p:xfrm>
        <a:graphic>
          <a:graphicData uri="http://schemas.openxmlformats.org/drawingml/2006/table">
            <a:tbl>
              <a:tblPr>
                <a:noFill/>
                <a:tableStyleId>{08AEA7FD-A0F9-4F5D-BCEE-ED64604F069D}</a:tableStyleId>
              </a:tblPr>
              <a:tblGrid>
                <a:gridCol w="3005825"/>
                <a:gridCol w="3797825"/>
                <a:gridCol w="3074525"/>
                <a:gridCol w="1435050"/>
              </a:tblGrid>
              <a:tr h="254900">
                <a:tc gridSpan="2">
                  <a:txBody>
                    <a:bodyPr/>
                    <a:lstStyle/>
                    <a:p>
                      <a:pPr indent="0" lvl="0" marL="0" rtl="0" algn="r">
                        <a:spcBef>
                          <a:spcPts val="0"/>
                        </a:spcBef>
                        <a:spcAft>
                          <a:spcPts val="0"/>
                        </a:spcAft>
                        <a:buNone/>
                      </a:pPr>
                      <a:r>
                        <a:rPr b="1" lang="lv-LV" sz="1200">
                          <a:solidFill>
                            <a:schemeClr val="dk1"/>
                          </a:solidFill>
                        </a:rPr>
                        <a:t>Testēšanas datums</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c gridSpan="2">
                  <a:txBody>
                    <a:bodyPr/>
                    <a:lstStyle/>
                    <a:p>
                      <a:pPr indent="0" lvl="0" marL="0" rtl="0" algn="r">
                        <a:spcBef>
                          <a:spcPts val="0"/>
                        </a:spcBef>
                        <a:spcAft>
                          <a:spcPts val="0"/>
                        </a:spcAft>
                        <a:buNone/>
                      </a:pPr>
                      <a:r>
                        <a:rPr b="1" lang="lv-LV" sz="1200">
                          <a:solidFill>
                            <a:schemeClr val="dk1"/>
                          </a:solidFill>
                        </a:rPr>
                        <a:t>23.11.2024.</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r>
              <a:tr h="254900">
                <a:tc gridSpan="2">
                  <a:txBody>
                    <a:bodyPr/>
                    <a:lstStyle/>
                    <a:p>
                      <a:pPr indent="0" lvl="0" marL="0" rtl="0" algn="r">
                        <a:spcBef>
                          <a:spcPts val="0"/>
                        </a:spcBef>
                        <a:spcAft>
                          <a:spcPts val="0"/>
                        </a:spcAft>
                        <a:buNone/>
                      </a:pPr>
                      <a:r>
                        <a:rPr b="1" lang="lv-LV" sz="1200">
                          <a:solidFill>
                            <a:schemeClr val="dk1"/>
                          </a:solidFill>
                        </a:rPr>
                        <a:t>Testētaja vārds, uzvārds</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c gridSpan="2">
                  <a:txBody>
                    <a:bodyPr/>
                    <a:lstStyle/>
                    <a:p>
                      <a:pPr indent="0" lvl="0" marL="0" rtl="0" algn="r">
                        <a:spcBef>
                          <a:spcPts val="0"/>
                        </a:spcBef>
                        <a:spcAft>
                          <a:spcPts val="0"/>
                        </a:spcAft>
                        <a:buNone/>
                      </a:pPr>
                      <a:r>
                        <a:rPr b="1" lang="lv-LV" sz="1200">
                          <a:solidFill>
                            <a:schemeClr val="dk1"/>
                          </a:solidFill>
                        </a:rPr>
                        <a:t>Vjačeslavs Krivošejevs</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r>
              <a:tr h="254900">
                <a:tc gridSpan="2">
                  <a:txBody>
                    <a:bodyPr/>
                    <a:lstStyle/>
                    <a:p>
                      <a:pPr indent="0" lvl="0" marL="0" rtl="0" algn="r">
                        <a:spcBef>
                          <a:spcPts val="0"/>
                        </a:spcBef>
                        <a:spcAft>
                          <a:spcPts val="0"/>
                        </a:spcAft>
                        <a:buNone/>
                      </a:pPr>
                      <a:r>
                        <a:rPr b="1" lang="lv-LV" sz="1200">
                          <a:solidFill>
                            <a:schemeClr val="dk1"/>
                          </a:solidFill>
                        </a:rPr>
                        <a:t>Operetājsistēmas nosaukums (vērsija)</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c gridSpan="2">
                  <a:txBody>
                    <a:bodyPr/>
                    <a:lstStyle/>
                    <a:p>
                      <a:pPr indent="0" lvl="0" marL="0" rtl="0" algn="r">
                        <a:spcBef>
                          <a:spcPts val="0"/>
                        </a:spcBef>
                        <a:spcAft>
                          <a:spcPts val="0"/>
                        </a:spcAft>
                        <a:buNone/>
                      </a:pPr>
                      <a:r>
                        <a:rPr b="1" lang="lv-LV" sz="1200">
                          <a:solidFill>
                            <a:schemeClr val="dk1"/>
                          </a:solidFill>
                        </a:rPr>
                        <a:t>macOS, Sequoia 15.1.1</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r>
              <a:tr h="254900">
                <a:tc gridSpan="2">
                  <a:txBody>
                    <a:bodyPr/>
                    <a:lstStyle/>
                    <a:p>
                      <a:pPr indent="0" lvl="0" marL="0" rtl="0" algn="r">
                        <a:spcBef>
                          <a:spcPts val="0"/>
                        </a:spcBef>
                        <a:spcAft>
                          <a:spcPts val="0"/>
                        </a:spcAft>
                        <a:buNone/>
                      </a:pPr>
                      <a:r>
                        <a:rPr b="1" lang="lv-LV" sz="1200">
                          <a:solidFill>
                            <a:schemeClr val="dk1"/>
                          </a:solidFill>
                        </a:rPr>
                        <a:t>Pārlukprogramma (vērsija)</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c gridSpan="2">
                  <a:txBody>
                    <a:bodyPr/>
                    <a:lstStyle/>
                    <a:p>
                      <a:pPr indent="0" lvl="0" marL="0" rtl="0" algn="r">
                        <a:spcBef>
                          <a:spcPts val="0"/>
                        </a:spcBef>
                        <a:spcAft>
                          <a:spcPts val="0"/>
                        </a:spcAft>
                        <a:buNone/>
                      </a:pPr>
                      <a:r>
                        <a:rPr b="1" lang="lv-LV" sz="1200">
                          <a:solidFill>
                            <a:schemeClr val="dk1"/>
                          </a:solidFill>
                        </a:rPr>
                        <a:t>Safari, Version 18.1.1</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r>
              <a:tr h="254900">
                <a:tc>
                  <a:txBody>
                    <a:bodyPr/>
                    <a:lstStyle/>
                    <a:p>
                      <a:pPr indent="0" lvl="0" marL="0" rtl="0" algn="ctr">
                        <a:spcBef>
                          <a:spcPts val="0"/>
                        </a:spcBef>
                        <a:spcAft>
                          <a:spcPts val="0"/>
                        </a:spcAft>
                        <a:buClr>
                          <a:schemeClr val="dk1"/>
                        </a:buClr>
                        <a:buSzPts val="1200"/>
                        <a:buFont typeface="Arial"/>
                        <a:buNone/>
                      </a:pPr>
                      <a:r>
                        <a:rPr b="1" lang="lv-LV" sz="1200">
                          <a:latin typeface="Arial"/>
                          <a:ea typeface="Arial"/>
                          <a:cs typeface="Arial"/>
                          <a:sym typeface="Arial"/>
                        </a:rPr>
                        <a:t>Testa</a:t>
                      </a:r>
                      <a:r>
                        <a:rPr lang="lv-LV" sz="1200">
                          <a:latin typeface="Arial"/>
                          <a:ea typeface="Arial"/>
                          <a:cs typeface="Arial"/>
                          <a:sym typeface="Arial"/>
                        </a:rPr>
                        <a:t> </a:t>
                      </a:r>
                      <a:r>
                        <a:rPr b="1" lang="lv-LV" sz="1200">
                          <a:latin typeface="Arial"/>
                          <a:ea typeface="Arial"/>
                          <a:cs typeface="Arial"/>
                          <a:sym typeface="Arial"/>
                        </a:rPr>
                        <a:t>gadījuma</a:t>
                      </a:r>
                      <a:r>
                        <a:rPr lang="lv-LV" sz="1200">
                          <a:latin typeface="Arial"/>
                          <a:ea typeface="Arial"/>
                          <a:cs typeface="Arial"/>
                          <a:sym typeface="Arial"/>
                        </a:rPr>
                        <a:t> </a:t>
                      </a:r>
                      <a:r>
                        <a:rPr b="1" lang="lv-LV" sz="1200">
                          <a:latin typeface="Arial"/>
                          <a:ea typeface="Arial"/>
                          <a:cs typeface="Arial"/>
                          <a:sym typeface="Arial"/>
                        </a:rPr>
                        <a:t>nosaukums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u="none" cap="none" strike="noStrike">
                          <a:latin typeface="Arial"/>
                          <a:ea typeface="Arial"/>
                          <a:cs typeface="Arial"/>
                          <a:sym typeface="Arial"/>
                        </a:rPr>
                        <a:t>Soļi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latin typeface="Arial"/>
                          <a:ea typeface="Arial"/>
                          <a:cs typeface="Arial"/>
                          <a:sym typeface="Arial"/>
                        </a:rPr>
                        <a:t>Sagaidamais rezultāts</a:t>
                      </a:r>
                      <a:endParaRPr b="1" sz="1200" u="none" cap="none" strike="noStrike">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latin typeface="Arial"/>
                          <a:ea typeface="Arial"/>
                          <a:cs typeface="Arial"/>
                          <a:sym typeface="Arial"/>
                        </a:rPr>
                        <a:t>Statuss (Izpildīts / Neizpildīts)</a:t>
                      </a:r>
                      <a:endParaRPr b="1" sz="1200" u="none" cap="none" strike="noStrike">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r>
              <a:tr h="254900">
                <a:tc rowSpan="2">
                  <a:txBody>
                    <a:bodyPr/>
                    <a:lstStyle/>
                    <a:p>
                      <a:pPr indent="0" lvl="0" marL="0" rtl="0" algn="l">
                        <a:spcBef>
                          <a:spcPts val="0"/>
                        </a:spcBef>
                        <a:spcAft>
                          <a:spcPts val="0"/>
                        </a:spcAft>
                        <a:buNone/>
                      </a:pPr>
                      <a:r>
                        <a:rPr lang="lv-LV" sz="1200">
                          <a:solidFill>
                            <a:schemeClr val="dk1"/>
                          </a:solidFill>
                        </a:rPr>
                        <a:t>Pārbaudīt navigāciju no sākumlapas uz nākamo lapu un pēc tam atgriezieties iepriekšējā sākumlapā</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rowSpan="2">
                  <a:txBody>
                    <a:bodyPr/>
                    <a:lstStyle/>
                    <a:p>
                      <a:pPr indent="0" lvl="0" marL="0" rtl="0" algn="l">
                        <a:spcBef>
                          <a:spcPts val="0"/>
                        </a:spcBef>
                        <a:spcAft>
                          <a:spcPts val="0"/>
                        </a:spcAft>
                        <a:buNone/>
                      </a:pPr>
                      <a:r>
                        <a:rPr lang="lv-LV" sz="1200">
                          <a:solidFill>
                            <a:schemeClr val="dk1"/>
                          </a:solidFill>
                        </a:rPr>
                        <a:t>1-Atveriet mājas lapas sākumlapu.</a:t>
                      </a:r>
                      <a:br>
                        <a:rPr lang="lv-LV" sz="1200">
                          <a:solidFill>
                            <a:schemeClr val="dk1"/>
                          </a:solidFill>
                        </a:rPr>
                      </a:br>
                      <a:r>
                        <a:rPr lang="lv-LV" sz="1200">
                          <a:solidFill>
                            <a:schemeClr val="dk1"/>
                          </a:solidFill>
                        </a:rPr>
                        <a:t>2-Noklikšķiniet uz pogu &lt;Next&gt; lapas apakšā.</a:t>
                      </a:r>
                      <a:br>
                        <a:rPr lang="lv-LV" sz="1200">
                          <a:solidFill>
                            <a:schemeClr val="dk1"/>
                          </a:solidFill>
                        </a:rPr>
                      </a:br>
                      <a:r>
                        <a:rPr lang="lv-LV" sz="1200">
                          <a:solidFill>
                            <a:schemeClr val="dk1"/>
                          </a:solidFill>
                        </a:rPr>
                        <a:t>3-Noklikšķiniet uz pogas &lt;Previous&gt; lapas apakšā.</a:t>
                      </a:r>
                      <a:endParaRPr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rowSpan="2">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Jāpāradresē uz nākamo lapu un pēc tam jāpāradresē atpakaļ uz iepriekšējo lapu, izmantojot aktīvu pogu &lt;Previous&gt;.</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rowSpan="2">
                  <a:txBody>
                    <a:bodyPr/>
                    <a:lstStyle/>
                    <a:p>
                      <a:pPr indent="0" lvl="0" marL="0" rtl="0" algn="ctr">
                        <a:spcBef>
                          <a:spcPts val="0"/>
                        </a:spcBef>
                        <a:spcAft>
                          <a:spcPts val="0"/>
                        </a:spcAft>
                        <a:buNone/>
                      </a:pPr>
                      <a:r>
                        <a:rPr b="1" lang="lv-LV" sz="1200">
                          <a:solidFill>
                            <a:schemeClr val="dk1"/>
                          </a:solidFill>
                        </a:rPr>
                        <a:t>Izpildīts</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14650">
                <a:tc vMerge="1"/>
                <a:tc vMerge="1"/>
                <a:tc vMerge="1"/>
                <a:tc vMerge="1"/>
              </a:tr>
              <a:tr h="414650">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Pēc navigācijas pa kategorijām, pārbaudīt iespēju atgriezties iepriekš apmeklētā kategorijā.</a:t>
                      </a:r>
                      <a:endParaRPr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1-Atveriet mājas lapas sākumlapu.</a:t>
                      </a:r>
                      <a:br>
                        <a:rPr lang="lv-LV" sz="1200">
                          <a:latin typeface="Arial"/>
                          <a:ea typeface="Arial"/>
                          <a:cs typeface="Arial"/>
                          <a:sym typeface="Arial"/>
                        </a:rPr>
                      </a:br>
                      <a:r>
                        <a:rPr lang="lv-LV" sz="1200">
                          <a:latin typeface="Arial"/>
                          <a:ea typeface="Arial"/>
                          <a:cs typeface="Arial"/>
                          <a:sym typeface="Arial"/>
                        </a:rPr>
                        <a:t>2-Izvelēties kategoriju ar nosaukumu &lt;Phones&gt;.</a:t>
                      </a:r>
                      <a:endParaRPr sz="1800"/>
                    </a:p>
                    <a:p>
                      <a:pPr indent="0" lvl="0" marL="0" rtl="0" algn="l">
                        <a:spcBef>
                          <a:spcPts val="0"/>
                        </a:spcBef>
                        <a:spcAft>
                          <a:spcPts val="0"/>
                        </a:spcAft>
                        <a:buClr>
                          <a:schemeClr val="dk1"/>
                        </a:buClr>
                        <a:buSzPts val="1200"/>
                        <a:buFont typeface="Arial"/>
                        <a:buNone/>
                      </a:pPr>
                      <a:r>
                        <a:rPr lang="lv-LV" sz="1200">
                          <a:latin typeface="Arial"/>
                          <a:ea typeface="Arial"/>
                          <a:cs typeface="Arial"/>
                          <a:sym typeface="Arial"/>
                        </a:rPr>
                        <a:t>3-Izvelēties kategoriju ar nosaukumu &lt;Laptops&gt;.</a:t>
                      </a:r>
                      <a:br>
                        <a:rPr lang="lv-LV" sz="1200">
                          <a:latin typeface="Arial"/>
                          <a:ea typeface="Arial"/>
                          <a:cs typeface="Arial"/>
                          <a:sym typeface="Arial"/>
                        </a:rPr>
                      </a:br>
                      <a:r>
                        <a:rPr lang="lv-LV" sz="1200">
                          <a:latin typeface="Arial"/>
                          <a:ea typeface="Arial"/>
                          <a:cs typeface="Arial"/>
                          <a:sym typeface="Arial"/>
                        </a:rPr>
                        <a:t>4-Noklikšķiniet uz pogas &lt;Previous&gt; lapas apakšā.</a:t>
                      </a:r>
                      <a:endParaRPr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200"/>
                        <a:buFont typeface="Arial"/>
                        <a:buNone/>
                      </a:pPr>
                      <a:r>
                        <a:rPr lang="lv-LV" sz="1200">
                          <a:latin typeface="Arial"/>
                          <a:ea typeface="Arial"/>
                          <a:cs typeface="Arial"/>
                          <a:sym typeface="Arial"/>
                        </a:rPr>
                        <a:t>Jāpāradresē uz iepriekš apmeklēto lapu ar nosaukumu &lt;Phones&gt;.</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lv-LV" sz="1200">
                          <a:solidFill>
                            <a:srgbClr val="FF0000"/>
                          </a:solidFill>
                          <a:latin typeface="Arial"/>
                          <a:ea typeface="Arial"/>
                          <a:cs typeface="Arial"/>
                          <a:sym typeface="Arial"/>
                        </a:rPr>
                        <a:t>Neizpildīts</a:t>
                      </a:r>
                      <a:endParaRPr b="1" sz="1200">
                        <a:solidFill>
                          <a:srgbClr val="FF0000"/>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54900">
                <a:tc>
                  <a:txBody>
                    <a:bodyPr/>
                    <a:lstStyle/>
                    <a:p>
                      <a:pPr indent="0" lvl="0" marL="0" rtl="0" algn="l">
                        <a:spcBef>
                          <a:spcPts val="0"/>
                        </a:spcBef>
                        <a:spcAft>
                          <a:spcPts val="0"/>
                        </a:spcAft>
                        <a:buNone/>
                      </a:pPr>
                      <a:r>
                        <a:rPr lang="lv-LV" sz="1200">
                          <a:latin typeface="Arial"/>
                          <a:ea typeface="Arial"/>
                          <a:cs typeface="Arial"/>
                          <a:sym typeface="Arial"/>
                        </a:rPr>
                        <a:t>Navigācija attēlu karuselī sākumlapā</a:t>
                      </a:r>
                      <a:endParaRPr b="1"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1-Atveriet mājas lapas sākumlapu.</a:t>
                      </a:r>
                      <a:br>
                        <a:rPr lang="lv-LV" sz="1200">
                          <a:latin typeface="Arial"/>
                          <a:ea typeface="Arial"/>
                          <a:cs typeface="Arial"/>
                          <a:sym typeface="Arial"/>
                        </a:rPr>
                      </a:br>
                      <a:r>
                        <a:rPr lang="lv-LV" sz="1200">
                          <a:latin typeface="Arial"/>
                          <a:ea typeface="Arial"/>
                          <a:cs typeface="Arial"/>
                          <a:sym typeface="Arial"/>
                        </a:rPr>
                        <a:t>2-Naviģējiet karuseļa saturu pa labi, pa kreisi.</a:t>
                      </a:r>
                      <a:endParaRPr sz="1800"/>
                    </a:p>
                    <a:p>
                      <a:pPr indent="0" lvl="0" marL="0" rtl="0" algn="l">
                        <a:spcBef>
                          <a:spcPts val="0"/>
                        </a:spcBef>
                        <a:spcAft>
                          <a:spcPts val="0"/>
                        </a:spcAft>
                        <a:buClr>
                          <a:schemeClr val="dk1"/>
                        </a:buClr>
                        <a:buSzPts val="1200"/>
                        <a:buFont typeface="Arial"/>
                        <a:buNone/>
                      </a:pPr>
                      <a:r>
                        <a:rPr lang="lv-LV" sz="1200">
                          <a:latin typeface="Arial"/>
                          <a:ea typeface="Arial"/>
                          <a:cs typeface="Arial"/>
                          <a:sym typeface="Arial"/>
                        </a:rPr>
                        <a:t>3-Naviģējiet karuseļa saturu ar navigācijas pogām.</a:t>
                      </a:r>
                      <a:endParaRPr b="1"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Jābūt iespējai pāriet uz nākamo vai iepriekšējo attēlu karuselī.</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lv-LV" sz="1200"/>
                        <a:t>Izpildīts</a:t>
                      </a:r>
                      <a:endParaRPr b="1"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54900">
                <a:tc>
                  <a:txBody>
                    <a:bodyPr/>
                    <a:lstStyle/>
                    <a:p>
                      <a:pPr indent="0" lvl="0" marL="0" rtl="0" algn="l">
                        <a:spcBef>
                          <a:spcPts val="0"/>
                        </a:spcBef>
                        <a:spcAft>
                          <a:spcPts val="0"/>
                        </a:spcAft>
                        <a:buNone/>
                      </a:pPr>
                      <a:r>
                        <a:rPr lang="lv-LV" sz="1200">
                          <a:latin typeface="Arial"/>
                          <a:ea typeface="Arial"/>
                          <a:cs typeface="Arial"/>
                          <a:sym typeface="Arial"/>
                        </a:rPr>
                        <a:t>Pārbaudīt navigāciju no karuseļa uz attiecīgo kategoriju vai produktu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1-Atveriet mājas lapas sākumlapu.</a:t>
                      </a:r>
                      <a:br>
                        <a:rPr lang="lv-LV" sz="1200">
                          <a:latin typeface="Arial"/>
                          <a:ea typeface="Arial"/>
                          <a:cs typeface="Arial"/>
                          <a:sym typeface="Arial"/>
                        </a:rPr>
                      </a:br>
                      <a:r>
                        <a:rPr lang="lv-LV" sz="1200">
                          <a:latin typeface="Arial"/>
                          <a:ea typeface="Arial"/>
                          <a:cs typeface="Arial"/>
                          <a:sym typeface="Arial"/>
                        </a:rPr>
                        <a:t>2-Noklikšķiniet uz attēlu karuselī. </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Jāpāriet uz izvēlētā attēla kategoriju vai konkrēto produktu.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Font typeface="Arial"/>
                        <a:buNone/>
                      </a:pPr>
                      <a:r>
                        <a:rPr b="1" lang="lv-LV" sz="1200">
                          <a:solidFill>
                            <a:srgbClr val="FF0000"/>
                          </a:solidFill>
                          <a:latin typeface="Arial"/>
                          <a:ea typeface="Arial"/>
                          <a:cs typeface="Arial"/>
                          <a:sym typeface="Arial"/>
                        </a:rPr>
                        <a:t>Neizpildīts</a:t>
                      </a:r>
                      <a:endParaRPr b="1" sz="1200">
                        <a:solidFill>
                          <a:srgbClr val="FF0000"/>
                        </a:solidFill>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54900">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Navigācija pa kategorijām.</a:t>
                      </a:r>
                      <a:endParaRPr b="1"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1-Atveriet mājas lapas sākumlapu.</a:t>
                      </a:r>
                      <a:br>
                        <a:rPr lang="lv-LV" sz="1200">
                          <a:latin typeface="Arial"/>
                          <a:ea typeface="Arial"/>
                          <a:cs typeface="Arial"/>
                          <a:sym typeface="Arial"/>
                        </a:rPr>
                      </a:br>
                      <a:r>
                        <a:rPr lang="lv-LV" sz="1200">
                          <a:latin typeface="Arial"/>
                          <a:ea typeface="Arial"/>
                          <a:cs typeface="Arial"/>
                          <a:sym typeface="Arial"/>
                        </a:rPr>
                        <a:t>2-Naviģējiet pa kategorijām, izmantojot kategoriju nasaukumu pogas.</a:t>
                      </a:r>
                      <a:endParaRPr b="1" sz="1200" u="none" cap="none" strike="noStrike">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Katrā kategorijā ir jāparāda tai piederošie vienumi.</a:t>
                      </a:r>
                      <a:endParaRPr b="1" sz="1200" u="none" cap="none" strike="noStrike">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lv-LV" sz="1200"/>
                        <a:t>Izpildīts</a:t>
                      </a:r>
                      <a:endParaRPr b="1"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4450">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Pārbaudīt iespēju izvēlēties vienu produktu.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1-Atveriet mājas lapas sākumlapu.</a:t>
                      </a:r>
                      <a:br>
                        <a:rPr lang="lv-LV" sz="1200">
                          <a:latin typeface="Arial"/>
                          <a:ea typeface="Arial"/>
                          <a:cs typeface="Arial"/>
                          <a:sym typeface="Arial"/>
                        </a:rPr>
                      </a:br>
                      <a:r>
                        <a:rPr lang="lv-LV" sz="1200">
                          <a:latin typeface="Arial"/>
                          <a:ea typeface="Arial"/>
                          <a:cs typeface="Arial"/>
                          <a:sym typeface="Arial"/>
                        </a:rPr>
                        <a:t>2-Izvelēties vienu produktu.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Vajadzētu tikt novirzītiem uz konkrētā produkta lapu.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lv-LV" sz="1200"/>
                        <a:t>Izpildīts</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54900">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Pārbaudīt iespēju apskatīt izvelētā produkta citus attēlus.</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1-Atveriet mājas lapas sākumlapu.</a:t>
                      </a:r>
                      <a:br>
                        <a:rPr lang="lv-LV" sz="1200">
                          <a:latin typeface="Arial"/>
                          <a:ea typeface="Arial"/>
                          <a:cs typeface="Arial"/>
                          <a:sym typeface="Arial"/>
                        </a:rPr>
                      </a:br>
                      <a:r>
                        <a:rPr lang="lv-LV" sz="1200">
                          <a:latin typeface="Arial"/>
                          <a:ea typeface="Arial"/>
                          <a:cs typeface="Arial"/>
                          <a:sym typeface="Arial"/>
                        </a:rPr>
                        <a:t>2-Izvelēties vienu produktu.</a:t>
                      </a:r>
                      <a:endParaRPr sz="1800"/>
                    </a:p>
                    <a:p>
                      <a:pPr indent="0" lvl="0" marL="0" rtl="0" algn="l">
                        <a:spcBef>
                          <a:spcPts val="0"/>
                        </a:spcBef>
                        <a:spcAft>
                          <a:spcPts val="0"/>
                        </a:spcAft>
                        <a:buClr>
                          <a:schemeClr val="dk1"/>
                        </a:buClr>
                        <a:buSzPts val="1200"/>
                        <a:buFont typeface="Arial"/>
                        <a:buNone/>
                      </a:pPr>
                      <a:r>
                        <a:rPr lang="lv-LV" sz="1200">
                          <a:latin typeface="Arial"/>
                          <a:ea typeface="Arial"/>
                          <a:cs typeface="Arial"/>
                          <a:sym typeface="Arial"/>
                        </a:rPr>
                        <a:t>3-Noklikšķiniet uz navigācijas pogām produkta attēlu karuselī.</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Attēliem vajadzētu mainīties.</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lv-LV" sz="1200">
                          <a:solidFill>
                            <a:srgbClr val="FF0000"/>
                          </a:solidFill>
                          <a:latin typeface="Arial"/>
                          <a:ea typeface="Arial"/>
                          <a:cs typeface="Arial"/>
                          <a:sym typeface="Arial"/>
                        </a:rPr>
                        <a:t>Neizpildīts</a:t>
                      </a:r>
                      <a:endParaRPr b="1" sz="1200">
                        <a:solidFill>
                          <a:srgbClr val="FF0000"/>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54900">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Navigācija pa galvenajām izvēlnēm.</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1-Atveriet mājas lapas sākumlapu.</a:t>
                      </a:r>
                      <a:br>
                        <a:rPr lang="lv-LV" sz="1200">
                          <a:latin typeface="Arial"/>
                          <a:ea typeface="Arial"/>
                          <a:cs typeface="Arial"/>
                          <a:sym typeface="Arial"/>
                        </a:rPr>
                      </a:br>
                      <a:r>
                        <a:rPr lang="lv-LV" sz="1200">
                          <a:latin typeface="Arial"/>
                          <a:ea typeface="Arial"/>
                          <a:cs typeface="Arial"/>
                          <a:sym typeface="Arial"/>
                        </a:rPr>
                        <a:t>2-Noklikšķiniet uz pogu ar nosaukumu &lt;Contact&gt;, tad &lt;About us&gt; utt.</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Katrai pogai jāaktivizē atbilstošu funkcionalitāti, kas tai pieder.</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lv-LV" sz="1200"/>
                        <a:t>Izpildīts</a:t>
                      </a:r>
                      <a:endParaRPr b="1"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98" name="Google Shape;198;g3189bbb7a3a_3_103"/>
          <p:cNvSpPr txBox="1"/>
          <p:nvPr/>
        </p:nvSpPr>
        <p:spPr>
          <a:xfrm>
            <a:off x="2638350" y="264875"/>
            <a:ext cx="6915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latin typeface="Play"/>
                <a:ea typeface="Play"/>
                <a:cs typeface="Play"/>
                <a:sym typeface="Play"/>
              </a:rPr>
              <a:t>Saraksta testēšana &lt;</a:t>
            </a:r>
            <a:r>
              <a:rPr i="0" lang="lv-LV" sz="1800" u="none" cap="none" strike="noStrike">
                <a:solidFill>
                  <a:srgbClr val="000000"/>
                </a:solidFill>
                <a:latin typeface="Play"/>
                <a:ea typeface="Play"/>
                <a:cs typeface="Play"/>
                <a:sym typeface="Play"/>
              </a:rPr>
              <a:t>Preču pārlūkošana un meklēšana (Home)&gt;</a:t>
            </a:r>
            <a:endParaRPr sz="1800">
              <a:solidFill>
                <a:schemeClr val="dk1"/>
              </a:solidFill>
              <a:latin typeface="Play"/>
              <a:ea typeface="Play"/>
              <a:cs typeface="Play"/>
              <a:sym typeface="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g319b639c6be_0_7"/>
          <p:cNvPicPr preferRelativeResize="0"/>
          <p:nvPr/>
        </p:nvPicPr>
        <p:blipFill>
          <a:blip r:embed="rId3">
            <a:alphaModFix/>
          </a:blip>
          <a:stretch>
            <a:fillRect/>
          </a:stretch>
        </p:blipFill>
        <p:spPr>
          <a:xfrm>
            <a:off x="0" y="-57150"/>
            <a:ext cx="12192000" cy="6915150"/>
          </a:xfrm>
          <a:prstGeom prst="rect">
            <a:avLst/>
          </a:prstGeom>
          <a:noFill/>
          <a:ln>
            <a:noFill/>
          </a:ln>
        </p:spPr>
      </p:pic>
      <p:graphicFrame>
        <p:nvGraphicFramePr>
          <p:cNvPr id="204" name="Google Shape;204;g319b639c6be_0_7"/>
          <p:cNvGraphicFramePr/>
          <p:nvPr/>
        </p:nvGraphicFramePr>
        <p:xfrm>
          <a:off x="439384" y="1001942"/>
          <a:ext cx="3000000" cy="3000000"/>
        </p:xfrm>
        <a:graphic>
          <a:graphicData uri="http://schemas.openxmlformats.org/drawingml/2006/table">
            <a:tbl>
              <a:tblPr>
                <a:noFill/>
                <a:tableStyleId>{08AEA7FD-A0F9-4F5D-BCEE-ED64604F069D}</a:tableStyleId>
              </a:tblPr>
              <a:tblGrid>
                <a:gridCol w="2882350"/>
                <a:gridCol w="4281400"/>
                <a:gridCol w="2714425"/>
                <a:gridCol w="1435050"/>
              </a:tblGrid>
              <a:tr h="254900">
                <a:tc gridSpan="2">
                  <a:txBody>
                    <a:bodyPr/>
                    <a:lstStyle/>
                    <a:p>
                      <a:pPr indent="0" lvl="0" marL="0" rtl="0" algn="r">
                        <a:spcBef>
                          <a:spcPts val="0"/>
                        </a:spcBef>
                        <a:spcAft>
                          <a:spcPts val="0"/>
                        </a:spcAft>
                        <a:buNone/>
                      </a:pPr>
                      <a:r>
                        <a:rPr b="1" lang="lv-LV" sz="1200">
                          <a:solidFill>
                            <a:schemeClr val="dk1"/>
                          </a:solidFill>
                        </a:rPr>
                        <a:t>Testēšanas datums</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c gridSpan="2">
                  <a:txBody>
                    <a:bodyPr/>
                    <a:lstStyle/>
                    <a:p>
                      <a:pPr indent="0" lvl="0" marL="0" rtl="0" algn="r">
                        <a:spcBef>
                          <a:spcPts val="0"/>
                        </a:spcBef>
                        <a:spcAft>
                          <a:spcPts val="0"/>
                        </a:spcAft>
                        <a:buNone/>
                      </a:pPr>
                      <a:r>
                        <a:rPr b="1" lang="lv-LV" sz="1200">
                          <a:solidFill>
                            <a:schemeClr val="dk1"/>
                          </a:solidFill>
                        </a:rPr>
                        <a:t>2</a:t>
                      </a:r>
                      <a:r>
                        <a:rPr b="1" lang="lv-LV" sz="1200"/>
                        <a:t>5</a:t>
                      </a:r>
                      <a:r>
                        <a:rPr b="1" lang="lv-LV" sz="1200">
                          <a:solidFill>
                            <a:schemeClr val="dk1"/>
                          </a:solidFill>
                        </a:rPr>
                        <a:t>.11.2024.</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r>
              <a:tr h="254900">
                <a:tc gridSpan="2">
                  <a:txBody>
                    <a:bodyPr/>
                    <a:lstStyle/>
                    <a:p>
                      <a:pPr indent="0" lvl="0" marL="0" rtl="0" algn="r">
                        <a:spcBef>
                          <a:spcPts val="0"/>
                        </a:spcBef>
                        <a:spcAft>
                          <a:spcPts val="0"/>
                        </a:spcAft>
                        <a:buNone/>
                      </a:pPr>
                      <a:r>
                        <a:rPr b="1" lang="lv-LV" sz="1200">
                          <a:solidFill>
                            <a:schemeClr val="dk1"/>
                          </a:solidFill>
                        </a:rPr>
                        <a:t>Testētaja vārds, uzvārds</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c gridSpan="2">
                  <a:txBody>
                    <a:bodyPr/>
                    <a:lstStyle/>
                    <a:p>
                      <a:pPr indent="0" lvl="0" marL="0" rtl="0" algn="r">
                        <a:spcBef>
                          <a:spcPts val="0"/>
                        </a:spcBef>
                        <a:spcAft>
                          <a:spcPts val="0"/>
                        </a:spcAft>
                        <a:buNone/>
                      </a:pPr>
                      <a:r>
                        <a:rPr b="1" lang="lv-LV" sz="1200">
                          <a:solidFill>
                            <a:schemeClr val="dk1"/>
                          </a:solidFill>
                        </a:rPr>
                        <a:t>Vjačeslavs Krivošejevs</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r>
              <a:tr h="254900">
                <a:tc gridSpan="2">
                  <a:txBody>
                    <a:bodyPr/>
                    <a:lstStyle/>
                    <a:p>
                      <a:pPr indent="0" lvl="0" marL="0" rtl="0" algn="r">
                        <a:spcBef>
                          <a:spcPts val="0"/>
                        </a:spcBef>
                        <a:spcAft>
                          <a:spcPts val="0"/>
                        </a:spcAft>
                        <a:buNone/>
                      </a:pPr>
                      <a:r>
                        <a:rPr b="1" lang="lv-LV" sz="1200">
                          <a:solidFill>
                            <a:schemeClr val="dk1"/>
                          </a:solidFill>
                        </a:rPr>
                        <a:t>Operetājsistēmas nosaukums (vērsija)</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c gridSpan="2">
                  <a:txBody>
                    <a:bodyPr/>
                    <a:lstStyle/>
                    <a:p>
                      <a:pPr indent="0" lvl="0" marL="0" rtl="0" algn="r">
                        <a:spcBef>
                          <a:spcPts val="0"/>
                        </a:spcBef>
                        <a:spcAft>
                          <a:spcPts val="0"/>
                        </a:spcAft>
                        <a:buNone/>
                      </a:pPr>
                      <a:r>
                        <a:rPr b="1" lang="lv-LV" sz="1200">
                          <a:solidFill>
                            <a:schemeClr val="dk1"/>
                          </a:solidFill>
                        </a:rPr>
                        <a:t>macOS, Sequoia 15.1.1</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r>
              <a:tr h="254900">
                <a:tc gridSpan="2">
                  <a:txBody>
                    <a:bodyPr/>
                    <a:lstStyle/>
                    <a:p>
                      <a:pPr indent="0" lvl="0" marL="0" rtl="0" algn="r">
                        <a:spcBef>
                          <a:spcPts val="0"/>
                        </a:spcBef>
                        <a:spcAft>
                          <a:spcPts val="0"/>
                        </a:spcAft>
                        <a:buNone/>
                      </a:pPr>
                      <a:r>
                        <a:rPr b="1" lang="lv-LV" sz="1200">
                          <a:solidFill>
                            <a:schemeClr val="dk1"/>
                          </a:solidFill>
                        </a:rPr>
                        <a:t>Pārlukprogramma (vērsija)</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c gridSpan="2">
                  <a:txBody>
                    <a:bodyPr/>
                    <a:lstStyle/>
                    <a:p>
                      <a:pPr indent="0" lvl="0" marL="0" rtl="0" algn="r">
                        <a:spcBef>
                          <a:spcPts val="0"/>
                        </a:spcBef>
                        <a:spcAft>
                          <a:spcPts val="0"/>
                        </a:spcAft>
                        <a:buNone/>
                      </a:pPr>
                      <a:r>
                        <a:rPr b="1" lang="lv-LV" sz="1200">
                          <a:solidFill>
                            <a:schemeClr val="dk1"/>
                          </a:solidFill>
                        </a:rPr>
                        <a:t>Safari, Version 18.1.1</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hMerge="1"/>
              </a:tr>
              <a:tr h="254900">
                <a:tc>
                  <a:txBody>
                    <a:bodyPr/>
                    <a:lstStyle/>
                    <a:p>
                      <a:pPr indent="0" lvl="0" marL="0" rtl="0" algn="ctr">
                        <a:spcBef>
                          <a:spcPts val="0"/>
                        </a:spcBef>
                        <a:spcAft>
                          <a:spcPts val="0"/>
                        </a:spcAft>
                        <a:buClr>
                          <a:schemeClr val="dk1"/>
                        </a:buClr>
                        <a:buSzPts val="1200"/>
                        <a:buFont typeface="Arial"/>
                        <a:buNone/>
                      </a:pPr>
                      <a:r>
                        <a:rPr b="1" lang="lv-LV" sz="1200">
                          <a:latin typeface="Arial"/>
                          <a:ea typeface="Arial"/>
                          <a:cs typeface="Arial"/>
                          <a:sym typeface="Arial"/>
                        </a:rPr>
                        <a:t>Testa</a:t>
                      </a:r>
                      <a:r>
                        <a:rPr lang="lv-LV" sz="1200">
                          <a:latin typeface="Arial"/>
                          <a:ea typeface="Arial"/>
                          <a:cs typeface="Arial"/>
                          <a:sym typeface="Arial"/>
                        </a:rPr>
                        <a:t> </a:t>
                      </a:r>
                      <a:r>
                        <a:rPr b="1" lang="lv-LV" sz="1200">
                          <a:latin typeface="Arial"/>
                          <a:ea typeface="Arial"/>
                          <a:cs typeface="Arial"/>
                          <a:sym typeface="Arial"/>
                        </a:rPr>
                        <a:t>gadījuma</a:t>
                      </a:r>
                      <a:r>
                        <a:rPr lang="lv-LV" sz="1200">
                          <a:latin typeface="Arial"/>
                          <a:ea typeface="Arial"/>
                          <a:cs typeface="Arial"/>
                          <a:sym typeface="Arial"/>
                        </a:rPr>
                        <a:t> </a:t>
                      </a:r>
                      <a:r>
                        <a:rPr b="1" lang="lv-LV" sz="1200">
                          <a:latin typeface="Arial"/>
                          <a:ea typeface="Arial"/>
                          <a:cs typeface="Arial"/>
                          <a:sym typeface="Arial"/>
                        </a:rPr>
                        <a:t>nosaukums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u="none" cap="none" strike="noStrike">
                          <a:latin typeface="Arial"/>
                          <a:ea typeface="Arial"/>
                          <a:cs typeface="Arial"/>
                          <a:sym typeface="Arial"/>
                        </a:rPr>
                        <a:t>Soļi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latin typeface="Arial"/>
                          <a:ea typeface="Arial"/>
                          <a:cs typeface="Arial"/>
                          <a:sym typeface="Arial"/>
                        </a:rPr>
                        <a:t>Sagaidamais rezultāts</a:t>
                      </a:r>
                      <a:endParaRPr b="1" sz="1200" u="none" cap="none" strike="noStrike">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latin typeface="Arial"/>
                          <a:ea typeface="Arial"/>
                          <a:cs typeface="Arial"/>
                          <a:sym typeface="Arial"/>
                        </a:rPr>
                        <a:t>Statuss (Izpildīts / Neizpildīts)</a:t>
                      </a:r>
                      <a:endParaRPr b="1" sz="1200" u="none" cap="none" strike="noStrike">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r>
              <a:tr h="254900">
                <a:tc rowSpan="2">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Pārbaudiet izvēlnes ar nosaukumu &lt;About us&gt; lietotāja interfeisu, pārvietojot peles kursoru uz attiecīgo pogu.</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rowSpan="2">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1-Atveriet mājas lapas sākumlapu.</a:t>
                      </a:r>
                      <a:br>
                        <a:rPr lang="lv-LV" sz="1200">
                          <a:latin typeface="Arial"/>
                          <a:ea typeface="Arial"/>
                          <a:cs typeface="Arial"/>
                          <a:sym typeface="Arial"/>
                        </a:rPr>
                      </a:br>
                      <a:r>
                        <a:rPr lang="lv-LV" sz="1200">
                          <a:latin typeface="Arial"/>
                          <a:ea typeface="Arial"/>
                          <a:cs typeface="Arial"/>
                          <a:sym typeface="Arial"/>
                        </a:rPr>
                        <a:t>2-Peles kursoru pārvietot uz pogu ar nosaukumu &lt;About us&gt;.</a:t>
                      </a:r>
                      <a:endParaRPr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rowSpan="2">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Peles kursoram jānomainās no bultiņas uz rociņu un izvēlnes nosaukuma tekstam &lt;About us&gt;  jāiezīmējas citā krāsā.</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rowSpan="2">
                  <a:txBody>
                    <a:bodyPr/>
                    <a:lstStyle/>
                    <a:p>
                      <a:pPr indent="0" lvl="0" marL="0" rtl="0" algn="ctr">
                        <a:spcBef>
                          <a:spcPts val="0"/>
                        </a:spcBef>
                        <a:spcAft>
                          <a:spcPts val="0"/>
                        </a:spcAft>
                        <a:buNone/>
                      </a:pPr>
                      <a:r>
                        <a:rPr b="1" lang="lv-LV" sz="1200">
                          <a:solidFill>
                            <a:schemeClr val="dk1"/>
                          </a:solidFill>
                        </a:rPr>
                        <a:t>Izpildīts</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14650">
                <a:tc vMerge="1"/>
                <a:tc vMerge="1"/>
                <a:tc vMerge="1"/>
                <a:tc vMerge="1"/>
              </a:tr>
              <a:tr h="414650">
                <a:tc>
                  <a:txBody>
                    <a:bodyPr/>
                    <a:lstStyle/>
                    <a:p>
                      <a:pPr indent="0" lvl="0" marL="0" rtl="0" algn="l">
                        <a:spcBef>
                          <a:spcPts val="0"/>
                        </a:spcBef>
                        <a:spcAft>
                          <a:spcPts val="0"/>
                        </a:spcAft>
                        <a:buClr>
                          <a:schemeClr val="dk1"/>
                        </a:buClr>
                        <a:buSzPts val="1200"/>
                        <a:buFont typeface="Arial"/>
                        <a:buNone/>
                      </a:pPr>
                      <a:r>
                        <a:rPr lang="lv-LV" sz="1200">
                          <a:latin typeface="Arial"/>
                          <a:ea typeface="Arial"/>
                          <a:cs typeface="Arial"/>
                          <a:sym typeface="Arial"/>
                        </a:rPr>
                        <a:t>Pārbaudiet izvēlnes ar nosaukumu &lt;About us&gt; atvēršanu.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200"/>
                        <a:buFont typeface="Arial"/>
                        <a:buNone/>
                      </a:pPr>
                      <a:r>
                        <a:rPr lang="lv-LV" sz="1200">
                          <a:latin typeface="Arial"/>
                          <a:ea typeface="Arial"/>
                          <a:cs typeface="Arial"/>
                          <a:sym typeface="Arial"/>
                        </a:rPr>
                        <a:t>1-Atveriet mājas lapas sākumlapu.</a:t>
                      </a:r>
                      <a:br>
                        <a:rPr lang="lv-LV" sz="1200">
                          <a:latin typeface="Arial"/>
                          <a:ea typeface="Arial"/>
                          <a:cs typeface="Arial"/>
                          <a:sym typeface="Arial"/>
                        </a:rPr>
                      </a:br>
                      <a:r>
                        <a:rPr lang="lv-LV" sz="1200">
                          <a:latin typeface="Arial"/>
                          <a:ea typeface="Arial"/>
                          <a:cs typeface="Arial"/>
                          <a:sym typeface="Arial"/>
                        </a:rPr>
                        <a:t>2-Noklikšķiniet uz pogu ar nosaukumu &lt;About us&gt;.</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Iznirstošā logā jābūt pieejamam izvēlnes &lt;About us&gt; saturam.</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lv-LV" sz="1200"/>
                        <a:t>Izpildīts</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14650">
                <a:tc>
                  <a:txBody>
                    <a:bodyPr/>
                    <a:lstStyle/>
                    <a:p>
                      <a:pPr indent="0" lvl="0" marL="0" rtl="0" algn="l">
                        <a:spcBef>
                          <a:spcPts val="0"/>
                        </a:spcBef>
                        <a:spcAft>
                          <a:spcPts val="0"/>
                        </a:spcAft>
                        <a:buClr>
                          <a:schemeClr val="dk1"/>
                        </a:buClr>
                        <a:buSzPts val="1200"/>
                        <a:buFont typeface="Arial"/>
                        <a:buNone/>
                      </a:pPr>
                      <a:r>
                        <a:rPr lang="lv-LV" sz="1200">
                          <a:latin typeface="Arial"/>
                          <a:ea typeface="Arial"/>
                          <a:cs typeface="Arial"/>
                          <a:sym typeface="Arial"/>
                        </a:rPr>
                        <a:t>Pārbaudiet izvēlnes loga &lt;About us&gt; aizveršanu.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200"/>
                        <a:buFont typeface="Arial"/>
                        <a:buNone/>
                      </a:pPr>
                      <a:r>
                        <a:rPr lang="lv-LV" sz="1200">
                          <a:latin typeface="Arial"/>
                          <a:ea typeface="Arial"/>
                          <a:cs typeface="Arial"/>
                          <a:sym typeface="Arial"/>
                        </a:rPr>
                        <a:t>1-Sākumlapā noklikšķiniet uz pogu ar nosaukumu &lt;About us&gt;.</a:t>
                      </a:r>
                      <a:endParaRPr/>
                    </a:p>
                    <a:p>
                      <a:pPr indent="0" lvl="0" marL="0" rtl="0" algn="l">
                        <a:spcBef>
                          <a:spcPts val="0"/>
                        </a:spcBef>
                        <a:spcAft>
                          <a:spcPts val="0"/>
                        </a:spcAft>
                        <a:buClr>
                          <a:schemeClr val="dk1"/>
                        </a:buClr>
                        <a:buSzPts val="1200"/>
                        <a:buFont typeface="Arial"/>
                        <a:buNone/>
                      </a:pPr>
                      <a:r>
                        <a:rPr lang="lv-LV" sz="1200">
                          <a:latin typeface="Arial"/>
                          <a:ea typeface="Arial"/>
                          <a:cs typeface="Arial"/>
                          <a:sym typeface="Arial"/>
                        </a:rPr>
                        <a:t>2-Aizvēriet iznirstošu logu ar nosaukumu &lt;About us&gt;.</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Logam jāaizveras.</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lv-LV" sz="1200"/>
                        <a:t>Izpildīts</a:t>
                      </a:r>
                      <a:endParaRPr b="1" sz="1200">
                        <a:solidFill>
                          <a:schemeClr val="dk1"/>
                        </a:solidFil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14650">
                <a:tc>
                  <a:txBody>
                    <a:bodyPr/>
                    <a:lstStyle/>
                    <a:p>
                      <a:pPr indent="0" lvl="0" marL="0" rtl="0" algn="l">
                        <a:spcBef>
                          <a:spcPts val="0"/>
                        </a:spcBef>
                        <a:spcAft>
                          <a:spcPts val="0"/>
                        </a:spcAft>
                        <a:buNone/>
                      </a:pPr>
                      <a:r>
                        <a:rPr lang="lv-LV" sz="1200">
                          <a:latin typeface="Arial"/>
                          <a:ea typeface="Arial"/>
                          <a:cs typeface="Arial"/>
                          <a:sym typeface="Arial"/>
                        </a:rPr>
                        <a:t>Pārbaudiet videoklipa atskaņošanu un iespēju apturēt to.</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200"/>
                        <a:buFont typeface="Arial"/>
                        <a:buNone/>
                      </a:pPr>
                      <a:r>
                        <a:rPr lang="lv-LV" sz="1200">
                          <a:latin typeface="Arial"/>
                          <a:ea typeface="Arial"/>
                          <a:cs typeface="Arial"/>
                          <a:sym typeface="Arial"/>
                        </a:rPr>
                        <a:t>1-Sakumlapā noklikšķiniet uz pogu ar nosaukumu &lt;About us&gt;.</a:t>
                      </a:r>
                      <a:br>
                        <a:rPr lang="lv-LV" sz="1200">
                          <a:latin typeface="Arial"/>
                          <a:ea typeface="Arial"/>
                          <a:cs typeface="Arial"/>
                          <a:sym typeface="Arial"/>
                        </a:rPr>
                      </a:br>
                      <a:r>
                        <a:rPr lang="lv-LV" sz="1200">
                          <a:latin typeface="Arial"/>
                          <a:ea typeface="Arial"/>
                          <a:cs typeface="Arial"/>
                          <a:sym typeface="Arial"/>
                        </a:rPr>
                        <a:t>2-Noklikšķiniet uz videoklipa, lai to atskaņotu.</a:t>
                      </a:r>
                      <a:br>
                        <a:rPr lang="lv-LV" sz="1200">
                          <a:latin typeface="Arial"/>
                          <a:ea typeface="Arial"/>
                          <a:cs typeface="Arial"/>
                          <a:sym typeface="Arial"/>
                        </a:rPr>
                      </a:br>
                      <a:r>
                        <a:rPr lang="lv-LV" sz="1200">
                          <a:latin typeface="Arial"/>
                          <a:ea typeface="Arial"/>
                          <a:cs typeface="Arial"/>
                          <a:sym typeface="Arial"/>
                        </a:rPr>
                        <a:t>3-Noklikšķiniet uz videoklipa, lai to apturētu.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Vispirms videoklips ir jāatskaņo, tad jāaptur atskaņošanu.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lv-LV" sz="1200"/>
                        <a:t>Izpildīts</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14650">
                <a:tc>
                  <a:txBody>
                    <a:bodyPr/>
                    <a:lstStyle/>
                    <a:p>
                      <a:pPr indent="0" lvl="0" marL="0" rtl="0" algn="l">
                        <a:spcBef>
                          <a:spcPts val="0"/>
                        </a:spcBef>
                        <a:spcAft>
                          <a:spcPts val="0"/>
                        </a:spcAft>
                        <a:buNone/>
                      </a:pPr>
                      <a:r>
                        <a:rPr lang="lv-LV" sz="1200">
                          <a:latin typeface="Arial"/>
                          <a:ea typeface="Arial"/>
                          <a:cs typeface="Arial"/>
                          <a:sym typeface="Arial"/>
                        </a:rPr>
                        <a:t>Pārbaudiet videoklipa skaņas pogu, lai izslēgtu vai pielāgotu skaņu.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1-Sakumlapā noklikšķiniet uz pogu ar nosaukumu &lt;About us&gt;.</a:t>
                      </a:r>
                      <a:br>
                        <a:rPr lang="lv-LV" sz="1200">
                          <a:latin typeface="Arial"/>
                          <a:ea typeface="Arial"/>
                          <a:cs typeface="Arial"/>
                          <a:sym typeface="Arial"/>
                        </a:rPr>
                      </a:br>
                      <a:r>
                        <a:rPr lang="lv-LV" sz="1200">
                          <a:latin typeface="Arial"/>
                          <a:ea typeface="Arial"/>
                          <a:cs typeface="Arial"/>
                          <a:sym typeface="Arial"/>
                        </a:rPr>
                        <a:t>2-Noklikšķiniet uz videoklipa, lai to atskaņotu.</a:t>
                      </a:r>
                      <a:br>
                        <a:rPr lang="lv-LV" sz="1200">
                          <a:latin typeface="Arial"/>
                          <a:ea typeface="Arial"/>
                          <a:cs typeface="Arial"/>
                          <a:sym typeface="Arial"/>
                        </a:rPr>
                      </a:br>
                      <a:r>
                        <a:rPr lang="lv-LV" sz="1200">
                          <a:latin typeface="Arial"/>
                          <a:ea typeface="Arial"/>
                          <a:cs typeface="Arial"/>
                          <a:sym typeface="Arial"/>
                        </a:rPr>
                        <a:t>3-Noklikšķiniet uz skaņas pogas, lai izslēgtu skaņu.</a:t>
                      </a:r>
                      <a:br>
                        <a:rPr lang="lv-LV" sz="1200">
                          <a:latin typeface="Arial"/>
                          <a:ea typeface="Arial"/>
                          <a:cs typeface="Arial"/>
                          <a:sym typeface="Arial"/>
                        </a:rPr>
                      </a:br>
                      <a:r>
                        <a:rPr lang="lv-LV" sz="1200">
                          <a:latin typeface="Arial"/>
                          <a:ea typeface="Arial"/>
                          <a:cs typeface="Arial"/>
                          <a:sym typeface="Arial"/>
                        </a:rPr>
                        <a:t>4-Pielāgojiet skaņu, iznirstošā izvēlnē blakus skaņas pogai.</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Jābūt iespējām skaņu izslēgt un pielāgot tās skaļumu.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lv-LV" sz="1200"/>
                        <a:t>Izpildīts</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14650">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Pilnekrāna pogas validēšana.</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1-Sakumlapā noklikšķiniet uz pogu ar nosaukumu &lt;About us&gt;</a:t>
                      </a:r>
                      <a:br>
                        <a:rPr lang="lv-LV" sz="1200">
                          <a:latin typeface="Arial"/>
                          <a:ea typeface="Arial"/>
                          <a:cs typeface="Arial"/>
                          <a:sym typeface="Arial"/>
                        </a:rPr>
                      </a:br>
                      <a:r>
                        <a:rPr lang="lv-LV" sz="1200">
                          <a:latin typeface="Arial"/>
                          <a:ea typeface="Arial"/>
                          <a:cs typeface="Arial"/>
                          <a:sym typeface="Arial"/>
                        </a:rPr>
                        <a:t>2-Noklikšķiniet uz videoklipa, lai to atskaņotu </a:t>
                      </a:r>
                      <a:br>
                        <a:rPr lang="lv-LV" sz="1200">
                          <a:latin typeface="Arial"/>
                          <a:ea typeface="Arial"/>
                          <a:cs typeface="Arial"/>
                          <a:sym typeface="Arial"/>
                        </a:rPr>
                      </a:br>
                      <a:r>
                        <a:rPr lang="lv-LV" sz="1200">
                          <a:latin typeface="Arial"/>
                          <a:ea typeface="Arial"/>
                          <a:cs typeface="Arial"/>
                          <a:sym typeface="Arial"/>
                        </a:rPr>
                        <a:t>3-Noklikšķiniet uz pilnekrāna režīma pogu.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Video atskaņošanai jāpārslēdzas pilnekrāna režīmā.</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lv-LV" sz="1200"/>
                        <a:t>Izpildīts</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14650">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Pārbaudīt attēls attēlā iespēju.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1-Sakumlapā noklikšķiniet uz pogu ar nosaukumu &lt;About us&gt;</a:t>
                      </a:r>
                      <a:br>
                        <a:rPr lang="lv-LV" sz="1200">
                          <a:latin typeface="Arial"/>
                          <a:ea typeface="Arial"/>
                          <a:cs typeface="Arial"/>
                          <a:sym typeface="Arial"/>
                        </a:rPr>
                      </a:br>
                      <a:r>
                        <a:rPr lang="lv-LV" sz="1200">
                          <a:latin typeface="Arial"/>
                          <a:ea typeface="Arial"/>
                          <a:cs typeface="Arial"/>
                          <a:sym typeface="Arial"/>
                        </a:rPr>
                        <a:t>2-Noklikšķiniet uz videoklipa, lai to atskaņotu.</a:t>
                      </a:r>
                      <a:br>
                        <a:rPr lang="lv-LV" sz="1200">
                          <a:latin typeface="Arial"/>
                          <a:ea typeface="Arial"/>
                          <a:cs typeface="Arial"/>
                          <a:sym typeface="Arial"/>
                        </a:rPr>
                      </a:br>
                      <a:r>
                        <a:rPr lang="lv-LV" sz="1200">
                          <a:latin typeface="Arial"/>
                          <a:ea typeface="Arial"/>
                          <a:cs typeface="Arial"/>
                          <a:sym typeface="Arial"/>
                        </a:rPr>
                        <a:t>3-Noklikšķiniet uz attēls attēlā režīma pogu.</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Font typeface="Arial"/>
                        <a:buNone/>
                      </a:pPr>
                      <a:r>
                        <a:rPr lang="lv-LV" sz="1200">
                          <a:latin typeface="Arial"/>
                          <a:ea typeface="Arial"/>
                          <a:cs typeface="Arial"/>
                          <a:sym typeface="Arial"/>
                        </a:rPr>
                        <a:t>Video atskaņošanai jānotiek jaunā logā priekšplānā, neatkarīgi no aktivitātēm citās programmās.</a:t>
                      </a:r>
                      <a:endParaRPr sz="1200">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lv-LV" sz="1200"/>
                        <a:t>Izpildīts</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205" name="Google Shape;205;g319b639c6be_0_7"/>
          <p:cNvSpPr txBox="1"/>
          <p:nvPr/>
        </p:nvSpPr>
        <p:spPr>
          <a:xfrm>
            <a:off x="2638350" y="388350"/>
            <a:ext cx="7202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latin typeface="Play"/>
                <a:ea typeface="Play"/>
                <a:cs typeface="Play"/>
                <a:sym typeface="Play"/>
              </a:rPr>
              <a:t>Saraksta testēšana &lt;</a:t>
            </a:r>
            <a:r>
              <a:rPr lang="lv-LV" sz="1800">
                <a:solidFill>
                  <a:schemeClr val="dk1"/>
                </a:solidFill>
                <a:latin typeface="Play"/>
                <a:ea typeface="Play"/>
                <a:cs typeface="Play"/>
                <a:sym typeface="Play"/>
              </a:rPr>
              <a:t>Uzņēmuma informācijas apskate (About us)</a:t>
            </a:r>
            <a:r>
              <a:rPr i="0" lang="lv-LV" sz="1800" u="none" cap="none" strike="noStrike">
                <a:solidFill>
                  <a:srgbClr val="000000"/>
                </a:solidFill>
                <a:latin typeface="Play"/>
                <a:ea typeface="Play"/>
                <a:cs typeface="Play"/>
                <a:sym typeface="Play"/>
              </a:rPr>
              <a:t>&gt;</a:t>
            </a:r>
            <a:endParaRPr sz="1800">
              <a:solidFill>
                <a:schemeClr val="dk1"/>
              </a:solidFill>
              <a:latin typeface="Play"/>
              <a:ea typeface="Play"/>
              <a:cs typeface="Play"/>
              <a:sym typeface="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g31ba1f527a4_0_57"/>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212" name="Google Shape;212;g31ba1f527a4_0_57"/>
          <p:cNvSpPr txBox="1"/>
          <p:nvPr>
            <p:ph type="ctrTitle"/>
          </p:nvPr>
        </p:nvSpPr>
        <p:spPr>
          <a:xfrm>
            <a:off x="3598450" y="2374500"/>
            <a:ext cx="6569700" cy="917400"/>
          </a:xfrm>
          <a:prstGeom prst="rect">
            <a:avLst/>
          </a:prstGeom>
        </p:spPr>
        <p:txBody>
          <a:bodyPr anchorCtr="0" anchor="b" bIns="45700" lIns="91425" spcFirstLastPara="1" rIns="91425" wrap="square" tIns="45700">
            <a:normAutofit/>
          </a:bodyPr>
          <a:lstStyle/>
          <a:p>
            <a:pPr indent="0" lvl="0" marL="0" rtl="0" algn="l">
              <a:lnSpc>
                <a:spcPct val="115000"/>
              </a:lnSpc>
              <a:spcBef>
                <a:spcPts val="1400"/>
              </a:spcBef>
              <a:spcAft>
                <a:spcPts val="400"/>
              </a:spcAft>
              <a:buClr>
                <a:schemeClr val="dk1"/>
              </a:buClr>
              <a:buSzPts val="1100"/>
              <a:buFont typeface="Arial"/>
              <a:buNone/>
            </a:pPr>
            <a:r>
              <a:rPr b="1" lang="lv-LV" sz="5000">
                <a:solidFill>
                  <a:srgbClr val="1155CC"/>
                </a:solidFill>
              </a:rPr>
              <a:t>R</a:t>
            </a:r>
            <a:r>
              <a:rPr b="1" lang="lv-LV" sz="5000">
                <a:solidFill>
                  <a:srgbClr val="1155CC"/>
                </a:solidFill>
              </a:rPr>
              <a:t>egresijas testēšana</a:t>
            </a:r>
            <a:endParaRPr b="1" sz="5000">
              <a:solidFill>
                <a:srgbClr val="1155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3189bbb7a3a_3_21"/>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218" name="Google Shape;218;g3189bbb7a3a_3_21"/>
          <p:cNvSpPr txBox="1"/>
          <p:nvPr/>
        </p:nvSpPr>
        <p:spPr>
          <a:xfrm>
            <a:off x="3648300" y="348125"/>
            <a:ext cx="4710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solidFill>
                  <a:srgbClr val="000000"/>
                </a:solidFill>
                <a:latin typeface="Arial"/>
                <a:ea typeface="Arial"/>
                <a:cs typeface="Arial"/>
                <a:sym typeface="Arial"/>
              </a:rPr>
              <a:t>R</a:t>
            </a:r>
            <a:r>
              <a:rPr i="0" lang="lv-LV" sz="1800" u="none" strike="noStrike">
                <a:solidFill>
                  <a:srgbClr val="000000"/>
                </a:solidFill>
                <a:latin typeface="Arial"/>
                <a:ea typeface="Arial"/>
                <a:cs typeface="Arial"/>
                <a:sym typeface="Arial"/>
              </a:rPr>
              <a:t>egresijas testēšana</a:t>
            </a:r>
            <a:endParaRPr sz="1800">
              <a:solidFill>
                <a:srgbClr val="000000"/>
              </a:solidFill>
              <a:latin typeface="Arial"/>
              <a:ea typeface="Arial"/>
              <a:cs typeface="Arial"/>
              <a:sym typeface="Arial"/>
            </a:endParaRPr>
          </a:p>
        </p:txBody>
      </p:sp>
      <p:sp>
        <p:nvSpPr>
          <p:cNvPr id="219" name="Google Shape;219;g3189bbb7a3a_3_21"/>
          <p:cNvSpPr txBox="1"/>
          <p:nvPr/>
        </p:nvSpPr>
        <p:spPr>
          <a:xfrm>
            <a:off x="469325" y="792775"/>
            <a:ext cx="11253300" cy="21240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lv-LV" sz="1200">
                <a:solidFill>
                  <a:srgbClr val="0D0D0D"/>
                </a:solidFill>
                <a:highlight>
                  <a:srgbClr val="FFFFFF"/>
                </a:highlight>
              </a:rPr>
              <a:t>Regrēšijas testēšana</a:t>
            </a:r>
            <a:r>
              <a:rPr lang="lv-LV" sz="1200">
                <a:solidFill>
                  <a:srgbClr val="0D0D0D"/>
                </a:solidFill>
                <a:highlight>
                  <a:srgbClr val="FFFFFF"/>
                </a:highlight>
              </a:rPr>
              <a:t> ir process, kura mērķis ir pārliecināties, ka programmatūras izmaiņas (piemēram, kļūdu labojumi, jaunas funkcionalitātes pievienošana vai kodu optimizācija) nav negatīvi ietekmējušas esošo funkcionalitāti.</a:t>
            </a:r>
            <a:endParaRPr sz="1200">
              <a:solidFill>
                <a:srgbClr val="0D0D0D"/>
              </a:solidFill>
              <a:highlight>
                <a:srgbClr val="FFFFFF"/>
              </a:highlight>
            </a:endParaRPr>
          </a:p>
          <a:p>
            <a:pPr indent="457200" lvl="0" marL="0" rtl="0" algn="l">
              <a:spcBef>
                <a:spcPts val="0"/>
              </a:spcBef>
              <a:spcAft>
                <a:spcPts val="0"/>
              </a:spcAft>
              <a:buNone/>
            </a:pPr>
            <a:r>
              <a:t/>
            </a:r>
            <a:endParaRPr sz="1200">
              <a:solidFill>
                <a:srgbClr val="0D0D0D"/>
              </a:solidFill>
              <a:highlight>
                <a:srgbClr val="FFFFFF"/>
              </a:highlight>
            </a:endParaRPr>
          </a:p>
          <a:p>
            <a:pPr indent="457200" lvl="0" marL="0" rtl="0" algn="l">
              <a:spcBef>
                <a:spcPts val="0"/>
              </a:spcBef>
              <a:spcAft>
                <a:spcPts val="0"/>
              </a:spcAft>
              <a:buNone/>
            </a:pPr>
            <a:r>
              <a:rPr b="1" lang="lv-LV" sz="1200">
                <a:solidFill>
                  <a:srgbClr val="0D0D0D"/>
                </a:solidFill>
                <a:highlight>
                  <a:srgbClr val="FFFFFF"/>
                </a:highlight>
              </a:rPr>
              <a:t>Automātiskā regresijas testēšana</a:t>
            </a:r>
            <a:r>
              <a:rPr lang="lv-LV" sz="1200">
                <a:solidFill>
                  <a:srgbClr val="0D0D0D"/>
                </a:solidFill>
                <a:highlight>
                  <a:srgbClr val="FFFFFF"/>
                </a:highlight>
              </a:rPr>
              <a:t> ir process, kurā programmatūras regrēšijas testi tiek izpildīti ar automatizētiem rīkiem un skriptiem, nevis manuāli. Tā ir īpaši noderīga, lai ātri un atkārtoti pārbaudītu sistēmas funkcionalitāti pēc izmaiņām. Automatizācija palielina efektivitāti, samazina cilvēcisko kļūdu iespējamību un ļauj koncentrēties uz citiem testa aspektiem.</a:t>
            </a:r>
            <a:endParaRPr sz="1200">
              <a:solidFill>
                <a:srgbClr val="0D0D0D"/>
              </a:solidFill>
              <a:highlight>
                <a:srgbClr val="FFFFFF"/>
              </a:highlight>
            </a:endParaRPr>
          </a:p>
          <a:p>
            <a:pPr indent="457200" lvl="0" marL="0" rtl="0" algn="l">
              <a:spcBef>
                <a:spcPts val="0"/>
              </a:spcBef>
              <a:spcAft>
                <a:spcPts val="0"/>
              </a:spcAft>
              <a:buNone/>
            </a:pPr>
            <a:r>
              <a:t/>
            </a:r>
            <a:endParaRPr sz="1200">
              <a:solidFill>
                <a:srgbClr val="0D0D0D"/>
              </a:solidFill>
              <a:highlight>
                <a:srgbClr val="FFFFFF"/>
              </a:highlight>
            </a:endParaRPr>
          </a:p>
          <a:p>
            <a:pPr indent="457200" lvl="0" marL="0" rtl="0" algn="l">
              <a:lnSpc>
                <a:spcPct val="150000"/>
              </a:lnSpc>
              <a:spcBef>
                <a:spcPts val="0"/>
              </a:spcBef>
              <a:spcAft>
                <a:spcPts val="0"/>
              </a:spcAft>
              <a:buNone/>
            </a:pPr>
            <a:r>
              <a:rPr b="1" lang="lv-LV" sz="1200">
                <a:solidFill>
                  <a:srgbClr val="0D0D0D"/>
                </a:solidFill>
                <a:highlight>
                  <a:schemeClr val="lt1"/>
                </a:highlight>
              </a:rPr>
              <a:t>Izmantojamie rīki: PyCharm</a:t>
            </a:r>
            <a:r>
              <a:rPr lang="lv-LV" sz="1200">
                <a:solidFill>
                  <a:srgbClr val="0D0D0D"/>
                </a:solidFill>
                <a:highlight>
                  <a:schemeClr val="lt1"/>
                </a:highlight>
              </a:rPr>
              <a:t>, </a:t>
            </a:r>
            <a:r>
              <a:rPr b="1" lang="lv-LV" sz="1200">
                <a:solidFill>
                  <a:srgbClr val="0D0D0D"/>
                </a:solidFill>
                <a:highlight>
                  <a:schemeClr val="lt1"/>
                </a:highlight>
              </a:rPr>
              <a:t>Python, Selenium bibliotēka.</a:t>
            </a:r>
            <a:endParaRPr b="1" sz="1200">
              <a:solidFill>
                <a:srgbClr val="0D0D0D"/>
              </a:solidFill>
              <a:highlight>
                <a:schemeClr val="lt1"/>
              </a:highlight>
            </a:endParaRPr>
          </a:p>
          <a:p>
            <a:pPr indent="457200" lvl="0" marL="0" rtl="0" algn="l">
              <a:lnSpc>
                <a:spcPct val="100000"/>
              </a:lnSpc>
              <a:spcBef>
                <a:spcPts val="0"/>
              </a:spcBef>
              <a:spcAft>
                <a:spcPts val="0"/>
              </a:spcAft>
              <a:buNone/>
            </a:pPr>
            <a:r>
              <a:rPr b="1" lang="lv-LV" sz="1200">
                <a:solidFill>
                  <a:srgbClr val="0D0D0D"/>
                </a:solidFill>
                <a:highlight>
                  <a:schemeClr val="lt1"/>
                </a:highlight>
              </a:rPr>
              <a:t>Regresijas testa gadījuma identificēšana</a:t>
            </a:r>
            <a:r>
              <a:rPr lang="lv-LV" sz="1200">
                <a:solidFill>
                  <a:srgbClr val="0D0D0D"/>
                </a:solidFill>
                <a:highlight>
                  <a:schemeClr val="lt1"/>
                </a:highlight>
              </a:rPr>
              <a:t>: re</a:t>
            </a:r>
            <a:r>
              <a:rPr lang="lv-LV" sz="1200">
                <a:solidFill>
                  <a:srgbClr val="0D0D0D"/>
                </a:solidFill>
                <a:highlight>
                  <a:srgbClr val="FFFFFF"/>
                </a:highlight>
              </a:rPr>
              <a:t>alizēts cenārijs, ka lietotājs autentificējas e-vietnē, izvēlēto preci ievieto grozā un noformē pirkumu. Vienlaicīgi veicot cookies sākotnējo dzēšanu un saglabāšanu failā.</a:t>
            </a:r>
            <a:endParaRPr b="1" sz="1200">
              <a:solidFill>
                <a:srgbClr val="0D0D0D"/>
              </a:solidFill>
            </a:endParaRPr>
          </a:p>
        </p:txBody>
      </p:sp>
      <p:pic>
        <p:nvPicPr>
          <p:cNvPr id="220" name="Google Shape;220;g3189bbb7a3a_3_21"/>
          <p:cNvPicPr preferRelativeResize="0"/>
          <p:nvPr/>
        </p:nvPicPr>
        <p:blipFill>
          <a:blip r:embed="rId4">
            <a:alphaModFix/>
          </a:blip>
          <a:stretch>
            <a:fillRect/>
          </a:stretch>
        </p:blipFill>
        <p:spPr>
          <a:xfrm>
            <a:off x="172000" y="3009175"/>
            <a:ext cx="3330123" cy="2626775"/>
          </a:xfrm>
          <a:prstGeom prst="rect">
            <a:avLst/>
          </a:prstGeom>
          <a:noFill/>
          <a:ln cap="flat" cmpd="sng" w="9525">
            <a:solidFill>
              <a:schemeClr val="dk2"/>
            </a:solidFill>
            <a:prstDash val="solid"/>
            <a:round/>
            <a:headEnd len="sm" w="sm" type="none"/>
            <a:tailEnd len="sm" w="sm" type="none"/>
          </a:ln>
        </p:spPr>
      </p:pic>
      <p:sp>
        <p:nvSpPr>
          <p:cNvPr id="221" name="Google Shape;221;g3189bbb7a3a_3_21"/>
          <p:cNvSpPr/>
          <p:nvPr/>
        </p:nvSpPr>
        <p:spPr>
          <a:xfrm>
            <a:off x="3502113" y="3343363"/>
            <a:ext cx="372600" cy="90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2" name="Google Shape;222;g3189bbb7a3a_3_21" title="Screen Recording 2024-11-26 at 17.49.39.mov">
            <a:hlinkClick r:id="rId5"/>
          </p:cNvPr>
          <p:cNvPicPr preferRelativeResize="0"/>
          <p:nvPr/>
        </p:nvPicPr>
        <p:blipFill>
          <a:blip r:embed="rId6">
            <a:alphaModFix/>
          </a:blip>
          <a:stretch>
            <a:fillRect/>
          </a:stretch>
        </p:blipFill>
        <p:spPr>
          <a:xfrm>
            <a:off x="3891313" y="3009175"/>
            <a:ext cx="4529827" cy="2927573"/>
          </a:xfrm>
          <a:prstGeom prst="rect">
            <a:avLst/>
          </a:prstGeom>
          <a:noFill/>
          <a:ln cap="flat" cmpd="sng" w="9525">
            <a:solidFill>
              <a:schemeClr val="dk2"/>
            </a:solidFill>
            <a:prstDash val="solid"/>
            <a:round/>
            <a:headEnd len="sm" w="sm" type="none"/>
            <a:tailEnd len="sm" w="sm" type="none"/>
          </a:ln>
        </p:spPr>
      </p:pic>
      <p:sp>
        <p:nvSpPr>
          <p:cNvPr id="223" name="Google Shape;223;g3189bbb7a3a_3_21"/>
          <p:cNvSpPr/>
          <p:nvPr/>
        </p:nvSpPr>
        <p:spPr>
          <a:xfrm>
            <a:off x="8437750" y="3343375"/>
            <a:ext cx="372600" cy="90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4" name="Google Shape;224;g3189bbb7a3a_3_21"/>
          <p:cNvPicPr preferRelativeResize="0"/>
          <p:nvPr/>
        </p:nvPicPr>
        <p:blipFill>
          <a:blip r:embed="rId7">
            <a:alphaModFix/>
          </a:blip>
          <a:stretch>
            <a:fillRect/>
          </a:stretch>
        </p:blipFill>
        <p:spPr>
          <a:xfrm>
            <a:off x="8810350" y="3009187"/>
            <a:ext cx="3330123" cy="1356464"/>
          </a:xfrm>
          <a:prstGeom prst="rect">
            <a:avLst/>
          </a:prstGeom>
          <a:noFill/>
          <a:ln cap="flat" cmpd="sng" w="9525">
            <a:solidFill>
              <a:schemeClr val="dk2"/>
            </a:solidFill>
            <a:prstDash val="solid"/>
            <a:round/>
            <a:headEnd len="sm" w="sm" type="none"/>
            <a:tailEnd len="sm" w="sm" type="none"/>
          </a:ln>
        </p:spPr>
      </p:pic>
      <p:sp>
        <p:nvSpPr>
          <p:cNvPr id="225" name="Google Shape;225;g3189bbb7a3a_3_21"/>
          <p:cNvSpPr txBox="1"/>
          <p:nvPr/>
        </p:nvSpPr>
        <p:spPr>
          <a:xfrm>
            <a:off x="469350" y="5998975"/>
            <a:ext cx="11253300" cy="554100"/>
          </a:xfrm>
          <a:prstGeom prst="rect">
            <a:avLst/>
          </a:prstGeom>
          <a:noFill/>
          <a:ln>
            <a:noFill/>
          </a:ln>
        </p:spPr>
        <p:txBody>
          <a:bodyPr anchorCtr="0" anchor="t" bIns="91425" lIns="91425" spcFirstLastPara="1" rIns="91425" wrap="square" tIns="91425">
            <a:spAutoFit/>
          </a:bodyPr>
          <a:lstStyle/>
          <a:p>
            <a:pPr indent="457200" lvl="0" marL="0" rtl="0" algn="l">
              <a:lnSpc>
                <a:spcPct val="100000"/>
              </a:lnSpc>
              <a:spcBef>
                <a:spcPts val="0"/>
              </a:spcBef>
              <a:spcAft>
                <a:spcPts val="0"/>
              </a:spcAft>
              <a:buNone/>
            </a:pPr>
            <a:r>
              <a:rPr b="1" lang="lv-LV" sz="1200">
                <a:solidFill>
                  <a:srgbClr val="0D0D0D"/>
                </a:solidFill>
                <a:highlight>
                  <a:schemeClr val="lt1"/>
                </a:highlight>
              </a:rPr>
              <a:t>Rezultatā</a:t>
            </a:r>
            <a:r>
              <a:rPr lang="lv-LV" sz="1200">
                <a:solidFill>
                  <a:srgbClr val="0D0D0D"/>
                </a:solidFill>
                <a:highlight>
                  <a:schemeClr val="lt1"/>
                </a:highlight>
              </a:rPr>
              <a:t>: tika r</a:t>
            </a:r>
            <a:r>
              <a:rPr lang="lv-LV" sz="1200">
                <a:solidFill>
                  <a:srgbClr val="0D0D0D"/>
                </a:solidFill>
                <a:highlight>
                  <a:srgbClr val="FFFFFF"/>
                </a:highlight>
              </a:rPr>
              <a:t>ealizēta bieži atkārtojamā testa automatizācija, kas </a:t>
            </a:r>
            <a:r>
              <a:rPr lang="lv-LV" sz="1200">
                <a:solidFill>
                  <a:srgbClr val="0D0D0D"/>
                </a:solidFill>
                <a:highlight>
                  <a:srgbClr val="FFFFFF"/>
                </a:highlight>
              </a:rPr>
              <a:t>palīdz ievērojami samazināt kļūdu risku un uzlabot testēšanas pieredzi. Lai uzlabotu automatizācijas testu pārvaldību būtu nepieciešāms izmantot CI/CD rīkus.</a:t>
            </a:r>
            <a:endParaRPr b="1" sz="1200">
              <a:solidFill>
                <a:srgbClr val="0D0D0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g31a3b003799_0_153"/>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232" name="Google Shape;232;g31a3b003799_0_153"/>
          <p:cNvSpPr txBox="1"/>
          <p:nvPr>
            <p:ph type="ctrTitle"/>
          </p:nvPr>
        </p:nvSpPr>
        <p:spPr>
          <a:xfrm>
            <a:off x="2996925" y="2397525"/>
            <a:ext cx="3441600" cy="1006500"/>
          </a:xfrm>
          <a:prstGeom prst="rect">
            <a:avLst/>
          </a:prstGeom>
        </p:spPr>
        <p:txBody>
          <a:bodyPr anchorCtr="0" anchor="b" bIns="45700" lIns="91425" spcFirstLastPara="1" rIns="91425" wrap="square" tIns="45700">
            <a:normAutofit/>
          </a:bodyPr>
          <a:lstStyle/>
          <a:p>
            <a:pPr indent="0" lvl="0" marL="0" rtl="0" algn="l">
              <a:lnSpc>
                <a:spcPct val="115000"/>
              </a:lnSpc>
              <a:spcBef>
                <a:spcPts val="1400"/>
              </a:spcBef>
              <a:spcAft>
                <a:spcPts val="400"/>
              </a:spcAft>
              <a:buClr>
                <a:schemeClr val="dk1"/>
              </a:buClr>
              <a:buSzPts val="1100"/>
              <a:buFont typeface="Arial"/>
              <a:buNone/>
            </a:pPr>
            <a:r>
              <a:rPr b="1" lang="lv-LV" sz="5000">
                <a:solidFill>
                  <a:srgbClr val="1155CC"/>
                </a:solidFill>
              </a:rPr>
              <a:t>Defekti</a:t>
            </a:r>
            <a:endParaRPr b="1" sz="5000">
              <a:solidFill>
                <a:srgbClr val="1155CC"/>
              </a:solidFill>
            </a:endParaRPr>
          </a:p>
        </p:txBody>
      </p:sp>
      <p:pic>
        <p:nvPicPr>
          <p:cNvPr id="233" name="Google Shape;233;g31a3b003799_0_153"/>
          <p:cNvPicPr preferRelativeResize="0"/>
          <p:nvPr/>
        </p:nvPicPr>
        <p:blipFill>
          <a:blip r:embed="rId4">
            <a:alphaModFix/>
          </a:blip>
          <a:stretch>
            <a:fillRect/>
          </a:stretch>
        </p:blipFill>
        <p:spPr>
          <a:xfrm>
            <a:off x="6000749" y="1380750"/>
            <a:ext cx="5093125" cy="3498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g3189bbb7a3a_0_78"/>
          <p:cNvPicPr preferRelativeResize="0"/>
          <p:nvPr/>
        </p:nvPicPr>
        <p:blipFill>
          <a:blip r:embed="rId3">
            <a:alphaModFix/>
          </a:blip>
          <a:stretch>
            <a:fillRect/>
          </a:stretch>
        </p:blipFill>
        <p:spPr>
          <a:xfrm>
            <a:off x="0" y="-57150"/>
            <a:ext cx="12192000" cy="6915150"/>
          </a:xfrm>
          <a:prstGeom prst="rect">
            <a:avLst/>
          </a:prstGeom>
          <a:noFill/>
          <a:ln>
            <a:noFill/>
          </a:ln>
        </p:spPr>
      </p:pic>
      <p:graphicFrame>
        <p:nvGraphicFramePr>
          <p:cNvPr id="240" name="Google Shape;240;g3189bbb7a3a_0_78"/>
          <p:cNvGraphicFramePr/>
          <p:nvPr/>
        </p:nvGraphicFramePr>
        <p:xfrm>
          <a:off x="424675" y="766500"/>
          <a:ext cx="3000000" cy="3000000"/>
        </p:xfrm>
        <a:graphic>
          <a:graphicData uri="http://schemas.openxmlformats.org/drawingml/2006/table">
            <a:tbl>
              <a:tblPr>
                <a:noFill/>
                <a:tableStyleId>{508E0A05-63B0-4BE5-A283-1A0A9EE5EE34}</a:tableStyleId>
              </a:tblPr>
              <a:tblGrid>
                <a:gridCol w="1142475"/>
                <a:gridCol w="3823700"/>
                <a:gridCol w="6135200"/>
              </a:tblGrid>
              <a:tr h="356875">
                <a:tc>
                  <a:txBody>
                    <a:bodyPr/>
                    <a:lstStyle/>
                    <a:p>
                      <a:pPr indent="0" lvl="0" marL="0" rtl="0" algn="ctr">
                        <a:lnSpc>
                          <a:spcPct val="115000"/>
                        </a:lnSpc>
                        <a:spcBef>
                          <a:spcPts val="0"/>
                        </a:spcBef>
                        <a:spcAft>
                          <a:spcPts val="0"/>
                        </a:spcAft>
                        <a:buNone/>
                      </a:pPr>
                      <a:r>
                        <a:rPr b="1" lang="lv-LV" sz="1200"/>
                        <a:t>Atribūts</a:t>
                      </a:r>
                      <a:endParaRPr sz="1200"/>
                    </a:p>
                  </a:txBody>
                  <a:tcPr marT="63500" marB="63500" marR="63500" marL="63500">
                    <a:solidFill>
                      <a:srgbClr val="AEAEAE"/>
                    </a:solidFill>
                  </a:tcPr>
                </a:tc>
                <a:tc>
                  <a:txBody>
                    <a:bodyPr/>
                    <a:lstStyle/>
                    <a:p>
                      <a:pPr indent="0" lvl="0" marL="0" rtl="0" algn="ctr">
                        <a:lnSpc>
                          <a:spcPct val="115000"/>
                        </a:lnSpc>
                        <a:spcBef>
                          <a:spcPts val="0"/>
                        </a:spcBef>
                        <a:spcAft>
                          <a:spcPts val="0"/>
                        </a:spcAft>
                        <a:buNone/>
                      </a:pPr>
                      <a:r>
                        <a:rPr b="1" lang="lv-LV" sz="1200"/>
                        <a:t>Vērtība</a:t>
                      </a:r>
                      <a:endParaRPr sz="1200"/>
                    </a:p>
                  </a:txBody>
                  <a:tcPr marT="63500" marB="63500" marR="63500" marL="63500">
                    <a:solidFill>
                      <a:srgbClr val="AEAEAE"/>
                    </a:solidFill>
                  </a:tcPr>
                </a:tc>
                <a:tc>
                  <a:txBody>
                    <a:bodyPr/>
                    <a:lstStyle/>
                    <a:p>
                      <a:pPr indent="0" lvl="0" marL="0" rtl="0" algn="ctr">
                        <a:lnSpc>
                          <a:spcPct val="115000"/>
                        </a:lnSpc>
                        <a:spcBef>
                          <a:spcPts val="0"/>
                        </a:spcBef>
                        <a:spcAft>
                          <a:spcPts val="0"/>
                        </a:spcAft>
                        <a:buNone/>
                      </a:pPr>
                      <a:r>
                        <a:rPr b="1" lang="lv-LV" sz="1100">
                          <a:solidFill>
                            <a:schemeClr val="dk1"/>
                          </a:solidFill>
                        </a:rPr>
                        <a:t>Kļūdas apraksts (ekrānšāviens)</a:t>
                      </a:r>
                      <a:endParaRPr b="1" sz="1200"/>
                    </a:p>
                  </a:txBody>
                  <a:tcPr marT="63500" marB="63500" marR="63500" marL="63500">
                    <a:solidFill>
                      <a:srgbClr val="AEAEAE"/>
                    </a:solidFill>
                  </a:tcPr>
                </a:tc>
              </a:tr>
              <a:tr h="716275">
                <a:tc>
                  <a:txBody>
                    <a:bodyPr/>
                    <a:lstStyle/>
                    <a:p>
                      <a:pPr indent="0" lvl="0" marL="0" rtl="0" algn="l">
                        <a:lnSpc>
                          <a:spcPct val="115000"/>
                        </a:lnSpc>
                        <a:spcBef>
                          <a:spcPts val="0"/>
                        </a:spcBef>
                        <a:spcAft>
                          <a:spcPts val="0"/>
                        </a:spcAft>
                        <a:buNone/>
                      </a:pPr>
                      <a:r>
                        <a:rPr b="1" lang="lv-LV" sz="1200"/>
                        <a:t>Defekta Nr.</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b="1" lang="lv-LV" sz="1200"/>
                        <a:t>DEMOBLAZE-VJA-1</a:t>
                      </a:r>
                      <a:endParaRPr b="1" sz="1200"/>
                    </a:p>
                  </a:txBody>
                  <a:tcPr marT="63500" marB="63500" marR="63500" marL="63500">
                    <a:solidFill>
                      <a:schemeClr val="lt1"/>
                    </a:solidFill>
                  </a:tcPr>
                </a:tc>
                <a:tc rowSpan="7">
                  <a:txBody>
                    <a:bodyPr/>
                    <a:lstStyle/>
                    <a:p>
                      <a:pPr indent="0" lvl="0" marL="0" rtl="0" algn="l">
                        <a:lnSpc>
                          <a:spcPct val="115000"/>
                        </a:lnSpc>
                        <a:spcBef>
                          <a:spcPts val="0"/>
                        </a:spcBef>
                        <a:spcAft>
                          <a:spcPts val="0"/>
                        </a:spcAft>
                        <a:buNone/>
                      </a:pPr>
                      <a:r>
                        <a:t/>
                      </a:r>
                      <a:endParaRPr b="1" sz="1200"/>
                    </a:p>
                  </a:txBody>
                  <a:tcPr marT="63500" marB="63500" marR="63500" marL="63500">
                    <a:solidFill>
                      <a:schemeClr val="lt1"/>
                    </a:solidFill>
                  </a:tcPr>
                </a:tc>
              </a:tr>
              <a:tr h="716275">
                <a:tc>
                  <a:txBody>
                    <a:bodyPr/>
                    <a:lstStyle/>
                    <a:p>
                      <a:pPr indent="0" lvl="0" marL="0" rtl="0" algn="l">
                        <a:lnSpc>
                          <a:spcPct val="115000"/>
                        </a:lnSpc>
                        <a:spcBef>
                          <a:spcPts val="0"/>
                        </a:spcBef>
                        <a:spcAft>
                          <a:spcPts val="0"/>
                        </a:spcAft>
                        <a:buNone/>
                      </a:pPr>
                      <a:r>
                        <a:rPr b="1" lang="lv-LV" sz="1200"/>
                        <a:t>Defekta nosaukums</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Pogas &lt;Previous&gt; nekorekta navigācija.</a:t>
                      </a:r>
                      <a:endParaRPr sz="1200"/>
                    </a:p>
                  </a:txBody>
                  <a:tcPr marT="63500" marB="63500" marR="63500" marL="63500">
                    <a:solidFill>
                      <a:schemeClr val="lt1"/>
                    </a:solidFill>
                  </a:tcPr>
                </a:tc>
                <a:tc vMerge="1"/>
              </a:tr>
              <a:tr h="716275">
                <a:tc>
                  <a:txBody>
                    <a:bodyPr/>
                    <a:lstStyle/>
                    <a:p>
                      <a:pPr indent="0" lvl="0" marL="0" rtl="0" algn="l">
                        <a:lnSpc>
                          <a:spcPct val="115000"/>
                        </a:lnSpc>
                        <a:spcBef>
                          <a:spcPts val="0"/>
                        </a:spcBef>
                        <a:spcAft>
                          <a:spcPts val="0"/>
                        </a:spcAft>
                        <a:buNone/>
                      </a:pPr>
                      <a:r>
                        <a:rPr b="1" lang="lv-LV" sz="1200"/>
                        <a:t>Defekta apraksts</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Nospiežot pogu &lt;Previous&gt;, navigācija novirza nevis uz iepriekš apmeklēto kategoriju, bet uz sākumlapu.</a:t>
                      </a:r>
                      <a:endParaRPr sz="1200"/>
                    </a:p>
                  </a:txBody>
                  <a:tcPr marT="63500" marB="63500" marR="63500" marL="63500">
                    <a:solidFill>
                      <a:schemeClr val="lt1"/>
                    </a:solidFill>
                  </a:tcPr>
                </a:tc>
                <a:tc vMerge="1"/>
              </a:tr>
              <a:tr h="1040600">
                <a:tc>
                  <a:txBody>
                    <a:bodyPr/>
                    <a:lstStyle/>
                    <a:p>
                      <a:pPr indent="0" lvl="0" marL="0" rtl="0" algn="l">
                        <a:lnSpc>
                          <a:spcPct val="115000"/>
                        </a:lnSpc>
                        <a:spcBef>
                          <a:spcPts val="0"/>
                        </a:spcBef>
                        <a:spcAft>
                          <a:spcPts val="0"/>
                        </a:spcAft>
                        <a:buNone/>
                      </a:pPr>
                      <a:r>
                        <a:rPr b="1" lang="lv-LV" sz="1200"/>
                        <a:t>Soļi</a:t>
                      </a:r>
                      <a:endParaRPr sz="1200"/>
                    </a:p>
                  </a:txBody>
                  <a:tcPr marT="63500" marB="63500" marR="63500" marL="63500">
                    <a:solidFill>
                      <a:schemeClr val="lt1"/>
                    </a:solidFill>
                  </a:tcPr>
                </a:tc>
                <a:tc>
                  <a:txBody>
                    <a:bodyPr/>
                    <a:lstStyle/>
                    <a:p>
                      <a:pPr indent="0" lvl="0" marL="0" rtl="0" algn="l">
                        <a:spcBef>
                          <a:spcPts val="0"/>
                        </a:spcBef>
                        <a:spcAft>
                          <a:spcPts val="0"/>
                        </a:spcAft>
                        <a:buNone/>
                      </a:pPr>
                      <a:r>
                        <a:rPr lang="lv-LV" sz="1200">
                          <a:solidFill>
                            <a:schemeClr val="dk1"/>
                          </a:solidFill>
                        </a:rPr>
                        <a:t>1-Atveriet mājas lapas sākumlapu. 2-Izvelēties kategoriju ar nosaukumu &lt;Phones&gt;.</a:t>
                      </a:r>
                      <a:r>
                        <a:rPr lang="lv-LV" sz="1200">
                          <a:solidFill>
                            <a:schemeClr val="dk1"/>
                          </a:solidFill>
                          <a:latin typeface="Aptos"/>
                          <a:ea typeface="Aptos"/>
                          <a:cs typeface="Aptos"/>
                          <a:sym typeface="Aptos"/>
                        </a:rPr>
                        <a:t> </a:t>
                      </a:r>
                      <a:r>
                        <a:rPr lang="lv-LV" sz="1200">
                          <a:solidFill>
                            <a:schemeClr val="dk1"/>
                          </a:solidFill>
                        </a:rPr>
                        <a:t>3-Izvelēties kategoriju ar nosaukumu &lt;Laptops&gt;. 4-Noklikšķiniet uz pogas &lt;Previous&gt; lapas apakšā.</a:t>
                      </a:r>
                      <a:endParaRPr sz="1200"/>
                    </a:p>
                  </a:txBody>
                  <a:tcPr marT="63500" marB="63500" marR="63500" marL="63500">
                    <a:solidFill>
                      <a:schemeClr val="lt1"/>
                    </a:solidFill>
                  </a:tcPr>
                </a:tc>
                <a:tc vMerge="1"/>
              </a:tr>
              <a:tr h="716275">
                <a:tc>
                  <a:txBody>
                    <a:bodyPr/>
                    <a:lstStyle/>
                    <a:p>
                      <a:pPr indent="0" lvl="0" marL="0" rtl="0" algn="l">
                        <a:lnSpc>
                          <a:spcPct val="115000"/>
                        </a:lnSpc>
                        <a:spcBef>
                          <a:spcPts val="0"/>
                        </a:spcBef>
                        <a:spcAft>
                          <a:spcPts val="0"/>
                        </a:spcAft>
                        <a:buNone/>
                      </a:pPr>
                      <a:r>
                        <a:rPr b="1" lang="lv-LV" sz="1200"/>
                        <a:t>Sagaidāmais rezultāts</a:t>
                      </a:r>
                      <a:endParaRPr sz="1200"/>
                    </a:p>
                  </a:txBody>
                  <a:tcPr marT="63500" marB="63500" marR="63500" marL="63500">
                    <a:solidFill>
                      <a:schemeClr val="lt1"/>
                    </a:solidFill>
                  </a:tcPr>
                </a:tc>
                <a:tc>
                  <a:txBody>
                    <a:bodyPr/>
                    <a:lstStyle/>
                    <a:p>
                      <a:pPr indent="0" lvl="0" marL="0" rtl="0" algn="l">
                        <a:spcBef>
                          <a:spcPts val="0"/>
                        </a:spcBef>
                        <a:spcAft>
                          <a:spcPts val="0"/>
                        </a:spcAft>
                        <a:buNone/>
                      </a:pPr>
                      <a:r>
                        <a:rPr lang="lv-LV" sz="1200">
                          <a:solidFill>
                            <a:schemeClr val="dk1"/>
                          </a:solidFill>
                        </a:rPr>
                        <a:t>Jāpāradresē uz iepriekš apmeklēto lapu ar nosaukumu &lt;Phones&gt;.</a:t>
                      </a:r>
                      <a:endParaRPr sz="1200"/>
                    </a:p>
                  </a:txBody>
                  <a:tcPr marT="63500" marB="63500" marR="63500" marL="63500">
                    <a:solidFill>
                      <a:schemeClr val="lt1"/>
                    </a:solidFill>
                  </a:tcPr>
                </a:tc>
                <a:tc vMerge="1"/>
              </a:tr>
              <a:tr h="716275">
                <a:tc>
                  <a:txBody>
                    <a:bodyPr/>
                    <a:lstStyle/>
                    <a:p>
                      <a:pPr indent="0" lvl="0" marL="0" rtl="0" algn="l">
                        <a:lnSpc>
                          <a:spcPct val="115000"/>
                        </a:lnSpc>
                        <a:spcBef>
                          <a:spcPts val="0"/>
                        </a:spcBef>
                        <a:spcAft>
                          <a:spcPts val="0"/>
                        </a:spcAft>
                        <a:buNone/>
                      </a:pPr>
                      <a:r>
                        <a:rPr b="1" lang="lv-LV" sz="1200"/>
                        <a:t>Reālais rezultāts</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Poga &lt;Previous&gt; naviģē uz sākumlapu.</a:t>
                      </a:r>
                      <a:endParaRPr sz="1200"/>
                    </a:p>
                  </a:txBody>
                  <a:tcPr marT="63500" marB="63500" marR="63500" marL="63500">
                    <a:solidFill>
                      <a:schemeClr val="lt1"/>
                    </a:solidFill>
                  </a:tcPr>
                </a:tc>
                <a:tc vMerge="1"/>
              </a:tr>
              <a:tr h="716275">
                <a:tc>
                  <a:txBody>
                    <a:bodyPr/>
                    <a:lstStyle/>
                    <a:p>
                      <a:pPr indent="0" lvl="0" marL="0" rtl="0" algn="l">
                        <a:lnSpc>
                          <a:spcPct val="115000"/>
                        </a:lnSpc>
                        <a:spcBef>
                          <a:spcPts val="0"/>
                        </a:spcBef>
                        <a:spcAft>
                          <a:spcPts val="0"/>
                        </a:spcAft>
                        <a:buNone/>
                      </a:pPr>
                      <a:r>
                        <a:rPr b="1" lang="lv-LV" sz="1200"/>
                        <a:t>Prioritāte</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Zema</a:t>
                      </a:r>
                      <a:endParaRPr sz="1200"/>
                    </a:p>
                  </a:txBody>
                  <a:tcPr marT="63500" marB="63500" marR="63500" marL="63500">
                    <a:solidFill>
                      <a:schemeClr val="lt1"/>
                    </a:solidFill>
                  </a:tcPr>
                </a:tc>
                <a:tc vMerge="1"/>
              </a:tr>
            </a:tbl>
          </a:graphicData>
        </a:graphic>
      </p:graphicFrame>
      <p:sp>
        <p:nvSpPr>
          <p:cNvPr id="241" name="Google Shape;241;g3189bbb7a3a_0_78"/>
          <p:cNvSpPr txBox="1"/>
          <p:nvPr/>
        </p:nvSpPr>
        <p:spPr>
          <a:xfrm>
            <a:off x="-1570300" y="178125"/>
            <a:ext cx="10746900" cy="4617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1400"/>
              </a:spcBef>
              <a:spcAft>
                <a:spcPts val="400"/>
              </a:spcAft>
              <a:buNone/>
            </a:pPr>
            <a:r>
              <a:t/>
            </a:r>
            <a:endParaRPr b="1" sz="1800">
              <a:latin typeface="Play"/>
              <a:ea typeface="Play"/>
              <a:cs typeface="Play"/>
              <a:sym typeface="Play"/>
            </a:endParaRPr>
          </a:p>
        </p:txBody>
      </p:sp>
      <p:sp>
        <p:nvSpPr>
          <p:cNvPr id="242" name="Google Shape;242;g3189bbb7a3a_0_78"/>
          <p:cNvSpPr txBox="1"/>
          <p:nvPr/>
        </p:nvSpPr>
        <p:spPr>
          <a:xfrm>
            <a:off x="2710675" y="0"/>
            <a:ext cx="10746900" cy="7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400"/>
              </a:spcBef>
              <a:spcAft>
                <a:spcPts val="400"/>
              </a:spcAft>
              <a:buNone/>
            </a:pPr>
            <a:r>
              <a:rPr b="1" lang="lv-LV" sz="1800">
                <a:latin typeface="Play"/>
                <a:ea typeface="Play"/>
                <a:cs typeface="Play"/>
                <a:sym typeface="Play"/>
              </a:rPr>
              <a:t>Fiksēti defekti</a:t>
            </a:r>
            <a:endParaRPr sz="2300">
              <a:solidFill>
                <a:schemeClr val="dk1"/>
              </a:solidFill>
              <a:latin typeface="Play"/>
              <a:ea typeface="Play"/>
              <a:cs typeface="Play"/>
              <a:sym typeface="Play"/>
            </a:endParaRPr>
          </a:p>
        </p:txBody>
      </p:sp>
      <p:pic>
        <p:nvPicPr>
          <p:cNvPr id="243" name="Google Shape;243;g3189bbb7a3a_0_78"/>
          <p:cNvPicPr preferRelativeResize="0"/>
          <p:nvPr/>
        </p:nvPicPr>
        <p:blipFill>
          <a:blip r:embed="rId4">
            <a:alphaModFix/>
          </a:blip>
          <a:stretch>
            <a:fillRect/>
          </a:stretch>
        </p:blipFill>
        <p:spPr>
          <a:xfrm>
            <a:off x="5536350" y="1461900"/>
            <a:ext cx="2286274" cy="2325199"/>
          </a:xfrm>
          <a:prstGeom prst="rect">
            <a:avLst/>
          </a:prstGeom>
          <a:noFill/>
          <a:ln>
            <a:noFill/>
          </a:ln>
        </p:spPr>
      </p:pic>
      <p:pic>
        <p:nvPicPr>
          <p:cNvPr id="244" name="Google Shape;244;g3189bbb7a3a_0_78"/>
          <p:cNvPicPr preferRelativeResize="0"/>
          <p:nvPr/>
        </p:nvPicPr>
        <p:blipFill>
          <a:blip r:embed="rId5">
            <a:alphaModFix/>
          </a:blip>
          <a:stretch>
            <a:fillRect/>
          </a:stretch>
        </p:blipFill>
        <p:spPr>
          <a:xfrm>
            <a:off x="8830101" y="1429313"/>
            <a:ext cx="2286275" cy="2390379"/>
          </a:xfrm>
          <a:prstGeom prst="rect">
            <a:avLst/>
          </a:prstGeom>
          <a:noFill/>
          <a:ln>
            <a:noFill/>
          </a:ln>
        </p:spPr>
      </p:pic>
      <p:pic>
        <p:nvPicPr>
          <p:cNvPr id="245" name="Google Shape;245;g3189bbb7a3a_0_78"/>
          <p:cNvPicPr preferRelativeResize="0"/>
          <p:nvPr/>
        </p:nvPicPr>
        <p:blipFill>
          <a:blip r:embed="rId6">
            <a:alphaModFix/>
          </a:blip>
          <a:stretch>
            <a:fillRect/>
          </a:stretch>
        </p:blipFill>
        <p:spPr>
          <a:xfrm>
            <a:off x="5536350" y="4312800"/>
            <a:ext cx="2286275" cy="1705700"/>
          </a:xfrm>
          <a:prstGeom prst="rect">
            <a:avLst/>
          </a:prstGeom>
          <a:noFill/>
          <a:ln>
            <a:noFill/>
          </a:ln>
        </p:spPr>
      </p:pic>
      <p:pic>
        <p:nvPicPr>
          <p:cNvPr id="246" name="Google Shape;246;g3189bbb7a3a_0_78"/>
          <p:cNvPicPr preferRelativeResize="0"/>
          <p:nvPr/>
        </p:nvPicPr>
        <p:blipFill>
          <a:blip r:embed="rId7">
            <a:alphaModFix/>
          </a:blip>
          <a:stretch>
            <a:fillRect/>
          </a:stretch>
        </p:blipFill>
        <p:spPr>
          <a:xfrm>
            <a:off x="8830100" y="3976475"/>
            <a:ext cx="2286275" cy="2378361"/>
          </a:xfrm>
          <a:prstGeom prst="rect">
            <a:avLst/>
          </a:prstGeom>
          <a:noFill/>
          <a:ln>
            <a:noFill/>
          </a:ln>
        </p:spPr>
      </p:pic>
      <p:sp>
        <p:nvSpPr>
          <p:cNvPr id="247" name="Google Shape;247;g3189bbb7a3a_0_78"/>
          <p:cNvSpPr txBox="1"/>
          <p:nvPr/>
        </p:nvSpPr>
        <p:spPr>
          <a:xfrm>
            <a:off x="6249602" y="1137600"/>
            <a:ext cx="9669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lv-LV" sz="1200">
                <a:solidFill>
                  <a:schemeClr val="dk1"/>
                </a:solidFill>
              </a:rPr>
              <a:t>sākumlapa</a:t>
            </a:r>
            <a:endParaRPr sz="1200">
              <a:solidFill>
                <a:schemeClr val="dk1"/>
              </a:solidFill>
            </a:endParaRPr>
          </a:p>
        </p:txBody>
      </p:sp>
      <p:cxnSp>
        <p:nvCxnSpPr>
          <p:cNvPr id="248" name="Google Shape;248;g3189bbb7a3a_0_78"/>
          <p:cNvCxnSpPr>
            <a:stCxn id="243" idx="3"/>
            <a:endCxn id="244" idx="1"/>
          </p:cNvCxnSpPr>
          <p:nvPr/>
        </p:nvCxnSpPr>
        <p:spPr>
          <a:xfrm>
            <a:off x="7822624" y="2624499"/>
            <a:ext cx="1007400" cy="0"/>
          </a:xfrm>
          <a:prstGeom prst="straightConnector1">
            <a:avLst/>
          </a:prstGeom>
          <a:noFill/>
          <a:ln cap="flat" cmpd="sng" w="9525">
            <a:solidFill>
              <a:schemeClr val="dk2"/>
            </a:solidFill>
            <a:prstDash val="solid"/>
            <a:round/>
            <a:headEnd len="med" w="med" type="none"/>
            <a:tailEnd len="med" w="med" type="triangle"/>
          </a:ln>
        </p:spPr>
      </p:cxnSp>
      <p:sp>
        <p:nvSpPr>
          <p:cNvPr id="249" name="Google Shape;249;g3189bbb7a3a_0_78"/>
          <p:cNvSpPr txBox="1"/>
          <p:nvPr/>
        </p:nvSpPr>
        <p:spPr>
          <a:xfrm>
            <a:off x="8830122" y="1137600"/>
            <a:ext cx="22863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lv-LV" sz="1200">
                <a:solidFill>
                  <a:schemeClr val="dk1"/>
                </a:solidFill>
              </a:rPr>
              <a:t>kategorija &lt;Phones&gt;</a:t>
            </a:r>
            <a:endParaRPr sz="1200">
              <a:solidFill>
                <a:schemeClr val="dk1"/>
              </a:solidFill>
            </a:endParaRPr>
          </a:p>
        </p:txBody>
      </p:sp>
      <p:cxnSp>
        <p:nvCxnSpPr>
          <p:cNvPr id="250" name="Google Shape;250;g3189bbb7a3a_0_78"/>
          <p:cNvCxnSpPr>
            <a:stCxn id="244" idx="1"/>
            <a:endCxn id="251" idx="3"/>
          </p:cNvCxnSpPr>
          <p:nvPr/>
        </p:nvCxnSpPr>
        <p:spPr>
          <a:xfrm flipH="1">
            <a:off x="7822701" y="2624502"/>
            <a:ext cx="1007400" cy="1514100"/>
          </a:xfrm>
          <a:prstGeom prst="straightConnector1">
            <a:avLst/>
          </a:prstGeom>
          <a:noFill/>
          <a:ln cap="flat" cmpd="sng" w="9525">
            <a:solidFill>
              <a:schemeClr val="dk2"/>
            </a:solidFill>
            <a:prstDash val="solid"/>
            <a:round/>
            <a:headEnd len="med" w="med" type="none"/>
            <a:tailEnd len="med" w="med" type="triangle"/>
          </a:ln>
        </p:spPr>
      </p:cxnSp>
      <p:sp>
        <p:nvSpPr>
          <p:cNvPr id="251" name="Google Shape;251;g3189bbb7a3a_0_78"/>
          <p:cNvSpPr txBox="1"/>
          <p:nvPr/>
        </p:nvSpPr>
        <p:spPr>
          <a:xfrm>
            <a:off x="5536335" y="3976475"/>
            <a:ext cx="22863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lv-LV" sz="1200">
                <a:solidFill>
                  <a:schemeClr val="dk1"/>
                </a:solidFill>
              </a:rPr>
              <a:t>kategorija &lt;Laptops&gt;</a:t>
            </a:r>
            <a:endParaRPr sz="1200">
              <a:solidFill>
                <a:schemeClr val="dk1"/>
              </a:solidFill>
            </a:endParaRPr>
          </a:p>
        </p:txBody>
      </p:sp>
      <p:cxnSp>
        <p:nvCxnSpPr>
          <p:cNvPr id="252" name="Google Shape;252;g3189bbb7a3a_0_78"/>
          <p:cNvCxnSpPr>
            <a:stCxn id="253" idx="7"/>
            <a:endCxn id="246" idx="1"/>
          </p:cNvCxnSpPr>
          <p:nvPr/>
        </p:nvCxnSpPr>
        <p:spPr>
          <a:xfrm flipH="1" rot="10800000">
            <a:off x="7642542" y="5165529"/>
            <a:ext cx="1187700" cy="708600"/>
          </a:xfrm>
          <a:prstGeom prst="straightConnector1">
            <a:avLst/>
          </a:prstGeom>
          <a:noFill/>
          <a:ln cap="flat" cmpd="sng" w="9525">
            <a:solidFill>
              <a:schemeClr val="dk2"/>
            </a:solidFill>
            <a:prstDash val="solid"/>
            <a:round/>
            <a:headEnd len="med" w="med" type="none"/>
            <a:tailEnd len="med" w="med" type="triangle"/>
          </a:ln>
        </p:spPr>
      </p:cxnSp>
      <p:sp>
        <p:nvSpPr>
          <p:cNvPr id="253" name="Google Shape;253;g3189bbb7a3a_0_78"/>
          <p:cNvSpPr/>
          <p:nvPr/>
        </p:nvSpPr>
        <p:spPr>
          <a:xfrm>
            <a:off x="7413875" y="5849350"/>
            <a:ext cx="267900" cy="1692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g3189bbb7a3a_0_78"/>
          <p:cNvSpPr txBox="1"/>
          <p:nvPr/>
        </p:nvSpPr>
        <p:spPr>
          <a:xfrm>
            <a:off x="9489789" y="3714300"/>
            <a:ext cx="9669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lv-LV" sz="1200">
                <a:solidFill>
                  <a:schemeClr val="dk1"/>
                </a:solidFill>
              </a:rPr>
              <a:t>sākumlapa</a:t>
            </a:r>
            <a:endParaRPr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g31ba1f527a4_0_0"/>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261" name="Google Shape;261;g31ba1f527a4_0_0"/>
          <p:cNvSpPr txBox="1"/>
          <p:nvPr/>
        </p:nvSpPr>
        <p:spPr>
          <a:xfrm>
            <a:off x="-1570300" y="178125"/>
            <a:ext cx="10746900" cy="4617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1400"/>
              </a:spcBef>
              <a:spcAft>
                <a:spcPts val="400"/>
              </a:spcAft>
              <a:buNone/>
            </a:pPr>
            <a:r>
              <a:t/>
            </a:r>
            <a:endParaRPr b="1" sz="1800">
              <a:latin typeface="Play"/>
              <a:ea typeface="Play"/>
              <a:cs typeface="Play"/>
              <a:sym typeface="Play"/>
            </a:endParaRPr>
          </a:p>
        </p:txBody>
      </p:sp>
      <p:graphicFrame>
        <p:nvGraphicFramePr>
          <p:cNvPr id="262" name="Google Shape;262;g31ba1f527a4_0_0"/>
          <p:cNvGraphicFramePr/>
          <p:nvPr/>
        </p:nvGraphicFramePr>
        <p:xfrm>
          <a:off x="424675" y="861925"/>
          <a:ext cx="3000000" cy="3000000"/>
        </p:xfrm>
        <a:graphic>
          <a:graphicData uri="http://schemas.openxmlformats.org/drawingml/2006/table">
            <a:tbl>
              <a:tblPr>
                <a:noFill/>
                <a:tableStyleId>{508E0A05-63B0-4BE5-A283-1A0A9EE5EE34}</a:tableStyleId>
              </a:tblPr>
              <a:tblGrid>
                <a:gridCol w="1155200"/>
                <a:gridCol w="3625375"/>
                <a:gridCol w="6444325"/>
              </a:tblGrid>
              <a:tr h="347000">
                <a:tc>
                  <a:txBody>
                    <a:bodyPr/>
                    <a:lstStyle/>
                    <a:p>
                      <a:pPr indent="0" lvl="0" marL="0" rtl="0" algn="ctr">
                        <a:lnSpc>
                          <a:spcPct val="115000"/>
                        </a:lnSpc>
                        <a:spcBef>
                          <a:spcPts val="0"/>
                        </a:spcBef>
                        <a:spcAft>
                          <a:spcPts val="0"/>
                        </a:spcAft>
                        <a:buNone/>
                      </a:pPr>
                      <a:r>
                        <a:rPr b="1" lang="lv-LV" sz="1200"/>
                        <a:t>Atribūts</a:t>
                      </a:r>
                      <a:endParaRPr sz="1200"/>
                    </a:p>
                  </a:txBody>
                  <a:tcPr marT="63500" marB="63500" marR="63500" marL="63500">
                    <a:solidFill>
                      <a:srgbClr val="AEAEAE"/>
                    </a:solidFill>
                  </a:tcPr>
                </a:tc>
                <a:tc>
                  <a:txBody>
                    <a:bodyPr/>
                    <a:lstStyle/>
                    <a:p>
                      <a:pPr indent="0" lvl="0" marL="0" rtl="0" algn="ctr">
                        <a:lnSpc>
                          <a:spcPct val="115000"/>
                        </a:lnSpc>
                        <a:spcBef>
                          <a:spcPts val="0"/>
                        </a:spcBef>
                        <a:spcAft>
                          <a:spcPts val="0"/>
                        </a:spcAft>
                        <a:buNone/>
                      </a:pPr>
                      <a:r>
                        <a:rPr b="1" lang="lv-LV" sz="1200"/>
                        <a:t>Vērtība</a:t>
                      </a:r>
                      <a:endParaRPr sz="1200"/>
                    </a:p>
                  </a:txBody>
                  <a:tcPr marT="63500" marB="63500" marR="63500" marL="63500">
                    <a:solidFill>
                      <a:srgbClr val="AEAEAE"/>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lv-LV" sz="1100">
                          <a:solidFill>
                            <a:schemeClr val="dk1"/>
                          </a:solidFill>
                        </a:rPr>
                        <a:t>Kļūdas apraksts (ekrānšāviens)</a:t>
                      </a:r>
                      <a:endParaRPr b="1" sz="1200"/>
                    </a:p>
                  </a:txBody>
                  <a:tcPr marT="63500" marB="63500" marR="63500" marL="63500">
                    <a:solidFill>
                      <a:srgbClr val="AEAEAE"/>
                    </a:solidFill>
                  </a:tcPr>
                </a:tc>
              </a:tr>
              <a:tr h="690925">
                <a:tc>
                  <a:txBody>
                    <a:bodyPr/>
                    <a:lstStyle/>
                    <a:p>
                      <a:pPr indent="0" lvl="0" marL="0" rtl="0" algn="l">
                        <a:lnSpc>
                          <a:spcPct val="115000"/>
                        </a:lnSpc>
                        <a:spcBef>
                          <a:spcPts val="0"/>
                        </a:spcBef>
                        <a:spcAft>
                          <a:spcPts val="0"/>
                        </a:spcAft>
                        <a:buNone/>
                      </a:pPr>
                      <a:r>
                        <a:rPr b="1" lang="lv-LV" sz="1200"/>
                        <a:t>Defekta Nr.</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b="1" lang="lv-LV" sz="1200"/>
                        <a:t>DEMOBLAZE-VJA-2</a:t>
                      </a:r>
                      <a:endParaRPr b="1" sz="1200"/>
                    </a:p>
                  </a:txBody>
                  <a:tcPr marT="63500" marB="63500" marR="63500" marL="63500">
                    <a:solidFill>
                      <a:schemeClr val="lt1"/>
                    </a:solidFill>
                  </a:tcPr>
                </a:tc>
                <a:tc rowSpan="7">
                  <a:txBody>
                    <a:bodyPr/>
                    <a:lstStyle/>
                    <a:p>
                      <a:pPr indent="0" lvl="0" marL="0" rtl="0" algn="l">
                        <a:lnSpc>
                          <a:spcPct val="115000"/>
                        </a:lnSpc>
                        <a:spcBef>
                          <a:spcPts val="0"/>
                        </a:spcBef>
                        <a:spcAft>
                          <a:spcPts val="0"/>
                        </a:spcAft>
                        <a:buNone/>
                      </a:pPr>
                      <a:r>
                        <a:t/>
                      </a:r>
                      <a:endParaRPr b="1" sz="1200"/>
                    </a:p>
                  </a:txBody>
                  <a:tcPr marT="63500" marB="63500" marR="63500" marL="63500">
                    <a:solidFill>
                      <a:schemeClr val="lt1"/>
                    </a:solidFill>
                  </a:tcPr>
                </a:tc>
              </a:tr>
              <a:tr h="690925">
                <a:tc>
                  <a:txBody>
                    <a:bodyPr/>
                    <a:lstStyle/>
                    <a:p>
                      <a:pPr indent="0" lvl="0" marL="0" rtl="0" algn="l">
                        <a:lnSpc>
                          <a:spcPct val="115000"/>
                        </a:lnSpc>
                        <a:spcBef>
                          <a:spcPts val="0"/>
                        </a:spcBef>
                        <a:spcAft>
                          <a:spcPts val="0"/>
                        </a:spcAft>
                        <a:buNone/>
                      </a:pPr>
                      <a:r>
                        <a:rPr b="1" lang="lv-LV" sz="1200"/>
                        <a:t>Defekta nosaukums</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Nedarbojas novigācija no WEB elementa karuselis.</a:t>
                      </a:r>
                      <a:endParaRPr sz="1200"/>
                    </a:p>
                  </a:txBody>
                  <a:tcPr marT="63500" marB="63500" marR="63500" marL="63500">
                    <a:solidFill>
                      <a:schemeClr val="lt1"/>
                    </a:solidFill>
                  </a:tcPr>
                </a:tc>
                <a:tc vMerge="1"/>
              </a:tr>
              <a:tr h="1121075">
                <a:tc>
                  <a:txBody>
                    <a:bodyPr/>
                    <a:lstStyle/>
                    <a:p>
                      <a:pPr indent="0" lvl="0" marL="0" rtl="0" algn="l">
                        <a:lnSpc>
                          <a:spcPct val="115000"/>
                        </a:lnSpc>
                        <a:spcBef>
                          <a:spcPts val="0"/>
                        </a:spcBef>
                        <a:spcAft>
                          <a:spcPts val="0"/>
                        </a:spcAft>
                        <a:buNone/>
                      </a:pPr>
                      <a:r>
                        <a:rPr b="1" lang="lv-LV" sz="1200"/>
                        <a:t>Defekta apraksts</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Nospiežot uz attiecīgā produkta attēlu WEB elementā karuselis, jānovirzā uz atbilstošo produktu vai kategoriju, kas savukārt nedarbojas.</a:t>
                      </a:r>
                      <a:endParaRPr sz="1200"/>
                    </a:p>
                  </a:txBody>
                  <a:tcPr marT="63500" marB="63500" marR="63500" marL="63500">
                    <a:solidFill>
                      <a:schemeClr val="lt1"/>
                    </a:solidFill>
                  </a:tcPr>
                </a:tc>
                <a:tc vMerge="1"/>
              </a:tr>
              <a:tr h="690925">
                <a:tc>
                  <a:txBody>
                    <a:bodyPr/>
                    <a:lstStyle/>
                    <a:p>
                      <a:pPr indent="0" lvl="0" marL="0" rtl="0" algn="l">
                        <a:lnSpc>
                          <a:spcPct val="115000"/>
                        </a:lnSpc>
                        <a:spcBef>
                          <a:spcPts val="0"/>
                        </a:spcBef>
                        <a:spcAft>
                          <a:spcPts val="0"/>
                        </a:spcAft>
                        <a:buNone/>
                      </a:pPr>
                      <a:r>
                        <a:rPr b="1" lang="lv-LV" sz="1200"/>
                        <a:t>Soļi</a:t>
                      </a:r>
                      <a:endParaRPr sz="1200"/>
                    </a:p>
                  </a:txBody>
                  <a:tcPr marT="63500" marB="63500" marR="63500" marL="63500">
                    <a:solidFill>
                      <a:schemeClr val="lt1"/>
                    </a:solidFill>
                  </a:tcPr>
                </a:tc>
                <a:tc>
                  <a:txBody>
                    <a:bodyPr/>
                    <a:lstStyle/>
                    <a:p>
                      <a:pPr indent="0" lvl="0" marL="0" rtl="0" algn="l">
                        <a:spcBef>
                          <a:spcPts val="0"/>
                        </a:spcBef>
                        <a:spcAft>
                          <a:spcPts val="0"/>
                        </a:spcAft>
                        <a:buClr>
                          <a:schemeClr val="dk1"/>
                        </a:buClr>
                        <a:buFont typeface="Arial"/>
                        <a:buNone/>
                      </a:pPr>
                      <a:r>
                        <a:rPr lang="lv-LV" sz="1200">
                          <a:solidFill>
                            <a:schemeClr val="dk1"/>
                          </a:solidFill>
                        </a:rPr>
                        <a:t>1-Atveriet mājas lapas sākumlapu. 2-Noklikšķiniet uz attēlu karuselī. </a:t>
                      </a:r>
                      <a:endParaRPr sz="1200"/>
                    </a:p>
                  </a:txBody>
                  <a:tcPr marT="63500" marB="63500" marR="63500" marL="63500">
                    <a:solidFill>
                      <a:schemeClr val="lt1"/>
                    </a:solidFill>
                  </a:tcPr>
                </a:tc>
                <a:tc vMerge="1"/>
              </a:tr>
              <a:tr h="690925">
                <a:tc>
                  <a:txBody>
                    <a:bodyPr/>
                    <a:lstStyle/>
                    <a:p>
                      <a:pPr indent="0" lvl="0" marL="0" rtl="0" algn="l">
                        <a:lnSpc>
                          <a:spcPct val="115000"/>
                        </a:lnSpc>
                        <a:spcBef>
                          <a:spcPts val="0"/>
                        </a:spcBef>
                        <a:spcAft>
                          <a:spcPts val="0"/>
                        </a:spcAft>
                        <a:buNone/>
                      </a:pPr>
                      <a:r>
                        <a:rPr b="1" lang="lv-LV" sz="1200"/>
                        <a:t>Sagaidāmais rezultāts</a:t>
                      </a:r>
                      <a:endParaRPr sz="1200"/>
                    </a:p>
                  </a:txBody>
                  <a:tcPr marT="63500" marB="63500" marR="63500" marL="63500">
                    <a:solidFill>
                      <a:schemeClr val="lt1"/>
                    </a:solidFill>
                  </a:tcPr>
                </a:tc>
                <a:tc>
                  <a:txBody>
                    <a:bodyPr/>
                    <a:lstStyle/>
                    <a:p>
                      <a:pPr indent="0" lvl="0" marL="0" rtl="0" algn="l">
                        <a:spcBef>
                          <a:spcPts val="0"/>
                        </a:spcBef>
                        <a:spcAft>
                          <a:spcPts val="0"/>
                        </a:spcAft>
                        <a:buClr>
                          <a:schemeClr val="dk1"/>
                        </a:buClr>
                        <a:buSzPts val="1100"/>
                        <a:buFont typeface="Arial"/>
                        <a:buNone/>
                      </a:pPr>
                      <a:r>
                        <a:rPr lang="lv-LV" sz="1200">
                          <a:solidFill>
                            <a:schemeClr val="dk1"/>
                          </a:solidFill>
                        </a:rPr>
                        <a:t>Jāpāriet uz izvēlētā attēla kategoriju vai konkrēto produktu.</a:t>
                      </a:r>
                      <a:endParaRPr sz="1200"/>
                    </a:p>
                  </a:txBody>
                  <a:tcPr marT="63500" marB="63500" marR="63500" marL="63500">
                    <a:solidFill>
                      <a:schemeClr val="lt1"/>
                    </a:solidFill>
                  </a:tcPr>
                </a:tc>
                <a:tc vMerge="1"/>
              </a:tr>
              <a:tr h="690925">
                <a:tc>
                  <a:txBody>
                    <a:bodyPr/>
                    <a:lstStyle/>
                    <a:p>
                      <a:pPr indent="0" lvl="0" marL="0" rtl="0" algn="l">
                        <a:lnSpc>
                          <a:spcPct val="115000"/>
                        </a:lnSpc>
                        <a:spcBef>
                          <a:spcPts val="0"/>
                        </a:spcBef>
                        <a:spcAft>
                          <a:spcPts val="0"/>
                        </a:spcAft>
                        <a:buNone/>
                      </a:pPr>
                      <a:r>
                        <a:rPr b="1" lang="lv-LV" sz="1200"/>
                        <a:t>Reālais rezultāts</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Navigācija nedarbojas.</a:t>
                      </a:r>
                      <a:endParaRPr sz="1200"/>
                    </a:p>
                  </a:txBody>
                  <a:tcPr marT="63500" marB="63500" marR="63500" marL="63500">
                    <a:solidFill>
                      <a:schemeClr val="lt1"/>
                    </a:solidFill>
                  </a:tcPr>
                </a:tc>
                <a:tc vMerge="1"/>
              </a:tr>
              <a:tr h="690925">
                <a:tc>
                  <a:txBody>
                    <a:bodyPr/>
                    <a:lstStyle/>
                    <a:p>
                      <a:pPr indent="0" lvl="0" marL="0" rtl="0" algn="l">
                        <a:lnSpc>
                          <a:spcPct val="115000"/>
                        </a:lnSpc>
                        <a:spcBef>
                          <a:spcPts val="0"/>
                        </a:spcBef>
                        <a:spcAft>
                          <a:spcPts val="0"/>
                        </a:spcAft>
                        <a:buNone/>
                      </a:pPr>
                      <a:r>
                        <a:rPr b="1" lang="lv-LV" sz="1200"/>
                        <a:t>Prioritāte</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Zema</a:t>
                      </a:r>
                      <a:endParaRPr sz="1200"/>
                    </a:p>
                  </a:txBody>
                  <a:tcPr marT="63500" marB="63500" marR="63500" marL="63500">
                    <a:solidFill>
                      <a:schemeClr val="lt1"/>
                    </a:solidFill>
                  </a:tcPr>
                </a:tc>
                <a:tc vMerge="1"/>
              </a:tr>
            </a:tbl>
          </a:graphicData>
        </a:graphic>
      </p:graphicFrame>
      <p:sp>
        <p:nvSpPr>
          <p:cNvPr id="263" name="Google Shape;263;g31ba1f527a4_0_0"/>
          <p:cNvSpPr txBox="1"/>
          <p:nvPr/>
        </p:nvSpPr>
        <p:spPr>
          <a:xfrm>
            <a:off x="2710675" y="0"/>
            <a:ext cx="10746900" cy="7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400"/>
              </a:spcBef>
              <a:spcAft>
                <a:spcPts val="400"/>
              </a:spcAft>
              <a:buNone/>
            </a:pPr>
            <a:r>
              <a:rPr b="1" lang="lv-LV" sz="1800">
                <a:latin typeface="Play"/>
                <a:ea typeface="Play"/>
                <a:cs typeface="Play"/>
                <a:sym typeface="Play"/>
              </a:rPr>
              <a:t>Fiksēti defekti</a:t>
            </a:r>
            <a:endParaRPr sz="2300">
              <a:solidFill>
                <a:schemeClr val="dk1"/>
              </a:solidFill>
              <a:latin typeface="Play"/>
              <a:ea typeface="Play"/>
              <a:cs typeface="Play"/>
              <a:sym typeface="Play"/>
            </a:endParaRPr>
          </a:p>
        </p:txBody>
      </p:sp>
      <p:pic>
        <p:nvPicPr>
          <p:cNvPr id="264" name="Google Shape;264;g31ba1f527a4_0_0"/>
          <p:cNvPicPr preferRelativeResize="0"/>
          <p:nvPr/>
        </p:nvPicPr>
        <p:blipFill>
          <a:blip r:embed="rId4">
            <a:alphaModFix/>
          </a:blip>
          <a:stretch>
            <a:fillRect/>
          </a:stretch>
        </p:blipFill>
        <p:spPr>
          <a:xfrm>
            <a:off x="5766185" y="1423550"/>
            <a:ext cx="3310975" cy="4824402"/>
          </a:xfrm>
          <a:prstGeom prst="rect">
            <a:avLst/>
          </a:prstGeom>
          <a:noFill/>
          <a:ln>
            <a:noFill/>
          </a:ln>
        </p:spPr>
      </p:pic>
      <p:sp>
        <p:nvSpPr>
          <p:cNvPr id="265" name="Google Shape;265;g31ba1f527a4_0_0"/>
          <p:cNvSpPr/>
          <p:nvPr/>
        </p:nvSpPr>
        <p:spPr>
          <a:xfrm>
            <a:off x="6695024" y="1821725"/>
            <a:ext cx="726900" cy="461700"/>
          </a:xfrm>
          <a:prstGeom prst="righ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lv-LV">
                <a:solidFill>
                  <a:schemeClr val="lt1"/>
                </a:solidFill>
              </a:rPr>
              <a:t>click</a:t>
            </a:r>
            <a:endParaRPr>
              <a:solidFill>
                <a:schemeClr val="lt1"/>
              </a:solidFill>
            </a:endParaRPr>
          </a:p>
        </p:txBody>
      </p:sp>
      <p:sp>
        <p:nvSpPr>
          <p:cNvPr id="266" name="Google Shape;266;g31ba1f527a4_0_0"/>
          <p:cNvSpPr/>
          <p:nvPr/>
        </p:nvSpPr>
        <p:spPr>
          <a:xfrm>
            <a:off x="9781775" y="2212950"/>
            <a:ext cx="1338900" cy="1338900"/>
          </a:xfrm>
          <a:prstGeom prst="noSmoking">
            <a:avLst>
              <a:gd fmla="val 1875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7" name="Google Shape;267;g31ba1f527a4_0_0"/>
          <p:cNvCxnSpPr>
            <a:stCxn id="265" idx="3"/>
            <a:endCxn id="266" idx="2"/>
          </p:cNvCxnSpPr>
          <p:nvPr/>
        </p:nvCxnSpPr>
        <p:spPr>
          <a:xfrm>
            <a:off x="7421924" y="2052575"/>
            <a:ext cx="2359800" cy="829800"/>
          </a:xfrm>
          <a:prstGeom prst="straightConnector1">
            <a:avLst/>
          </a:prstGeom>
          <a:noFill/>
          <a:ln cap="flat" cmpd="sng" w="9525">
            <a:solidFill>
              <a:schemeClr val="dk2"/>
            </a:solidFill>
            <a:prstDash val="solid"/>
            <a:round/>
            <a:headEnd len="med" w="med" type="none"/>
            <a:tailEnd len="med" w="med" type="triangle"/>
          </a:ln>
        </p:spPr>
      </p:cxnSp>
      <p:sp>
        <p:nvSpPr>
          <p:cNvPr id="268" name="Google Shape;268;g31ba1f527a4_0_0"/>
          <p:cNvSpPr txBox="1"/>
          <p:nvPr/>
        </p:nvSpPr>
        <p:spPr>
          <a:xfrm>
            <a:off x="9640775" y="1666650"/>
            <a:ext cx="1620900" cy="54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lv-LV" sz="1200">
                <a:solidFill>
                  <a:schemeClr val="dk1"/>
                </a:solidFill>
              </a:rPr>
              <a:t>n</a:t>
            </a:r>
            <a:r>
              <a:rPr lang="lv-LV" sz="1200">
                <a:solidFill>
                  <a:schemeClr val="dk1"/>
                </a:solidFill>
              </a:rPr>
              <a:t>avigācija nedarbojas</a:t>
            </a:r>
            <a:endParaRPr sz="2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g31ba1f527a4_0_28"/>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275" name="Google Shape;275;g31ba1f527a4_0_28"/>
          <p:cNvSpPr txBox="1"/>
          <p:nvPr/>
        </p:nvSpPr>
        <p:spPr>
          <a:xfrm>
            <a:off x="-1570300" y="178125"/>
            <a:ext cx="10746900" cy="4617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1400"/>
              </a:spcBef>
              <a:spcAft>
                <a:spcPts val="400"/>
              </a:spcAft>
              <a:buNone/>
            </a:pPr>
            <a:r>
              <a:t/>
            </a:r>
            <a:endParaRPr b="1" sz="1800">
              <a:latin typeface="Play"/>
              <a:ea typeface="Play"/>
              <a:cs typeface="Play"/>
              <a:sym typeface="Play"/>
            </a:endParaRPr>
          </a:p>
        </p:txBody>
      </p:sp>
      <p:graphicFrame>
        <p:nvGraphicFramePr>
          <p:cNvPr id="276" name="Google Shape;276;g31ba1f527a4_0_28"/>
          <p:cNvGraphicFramePr/>
          <p:nvPr/>
        </p:nvGraphicFramePr>
        <p:xfrm>
          <a:off x="424675" y="861925"/>
          <a:ext cx="3000000" cy="3000000"/>
        </p:xfrm>
        <a:graphic>
          <a:graphicData uri="http://schemas.openxmlformats.org/drawingml/2006/table">
            <a:tbl>
              <a:tblPr>
                <a:noFill/>
                <a:tableStyleId>{508E0A05-63B0-4BE5-A283-1A0A9EE5EE34}</a:tableStyleId>
              </a:tblPr>
              <a:tblGrid>
                <a:gridCol w="1155200"/>
                <a:gridCol w="3625375"/>
                <a:gridCol w="6444325"/>
              </a:tblGrid>
              <a:tr h="347000">
                <a:tc>
                  <a:txBody>
                    <a:bodyPr/>
                    <a:lstStyle/>
                    <a:p>
                      <a:pPr indent="0" lvl="0" marL="0" rtl="0" algn="ctr">
                        <a:lnSpc>
                          <a:spcPct val="115000"/>
                        </a:lnSpc>
                        <a:spcBef>
                          <a:spcPts val="0"/>
                        </a:spcBef>
                        <a:spcAft>
                          <a:spcPts val="0"/>
                        </a:spcAft>
                        <a:buNone/>
                      </a:pPr>
                      <a:r>
                        <a:rPr b="1" lang="lv-LV" sz="1200"/>
                        <a:t>Atribūts</a:t>
                      </a:r>
                      <a:endParaRPr sz="1200"/>
                    </a:p>
                  </a:txBody>
                  <a:tcPr marT="63500" marB="63500" marR="63500" marL="63500">
                    <a:solidFill>
                      <a:srgbClr val="AEAEAE"/>
                    </a:solidFill>
                  </a:tcPr>
                </a:tc>
                <a:tc>
                  <a:txBody>
                    <a:bodyPr/>
                    <a:lstStyle/>
                    <a:p>
                      <a:pPr indent="0" lvl="0" marL="0" rtl="0" algn="ctr">
                        <a:lnSpc>
                          <a:spcPct val="115000"/>
                        </a:lnSpc>
                        <a:spcBef>
                          <a:spcPts val="0"/>
                        </a:spcBef>
                        <a:spcAft>
                          <a:spcPts val="0"/>
                        </a:spcAft>
                        <a:buNone/>
                      </a:pPr>
                      <a:r>
                        <a:rPr b="1" lang="lv-LV" sz="1200"/>
                        <a:t>Vērtība</a:t>
                      </a:r>
                      <a:endParaRPr sz="1200"/>
                    </a:p>
                  </a:txBody>
                  <a:tcPr marT="63500" marB="63500" marR="63500" marL="63500">
                    <a:solidFill>
                      <a:srgbClr val="AEAEAE"/>
                    </a:solidFill>
                  </a:tcPr>
                </a:tc>
                <a:tc>
                  <a:txBody>
                    <a:bodyPr/>
                    <a:lstStyle/>
                    <a:p>
                      <a:pPr indent="0" lvl="0" marL="0" rtl="0" algn="ctr">
                        <a:lnSpc>
                          <a:spcPct val="115000"/>
                        </a:lnSpc>
                        <a:spcBef>
                          <a:spcPts val="0"/>
                        </a:spcBef>
                        <a:spcAft>
                          <a:spcPts val="0"/>
                        </a:spcAft>
                        <a:buNone/>
                      </a:pPr>
                      <a:r>
                        <a:rPr b="1" lang="lv-LV" sz="1100">
                          <a:solidFill>
                            <a:schemeClr val="dk1"/>
                          </a:solidFill>
                        </a:rPr>
                        <a:t>Kļūdas apraksts (ekrānšāviens)</a:t>
                      </a:r>
                      <a:endParaRPr b="1" sz="1200"/>
                    </a:p>
                  </a:txBody>
                  <a:tcPr marT="63500" marB="63500" marR="63500" marL="63500">
                    <a:solidFill>
                      <a:srgbClr val="AEAEAE"/>
                    </a:solidFill>
                  </a:tcPr>
                </a:tc>
              </a:tr>
              <a:tr h="690925">
                <a:tc>
                  <a:txBody>
                    <a:bodyPr/>
                    <a:lstStyle/>
                    <a:p>
                      <a:pPr indent="0" lvl="0" marL="0" rtl="0" algn="l">
                        <a:lnSpc>
                          <a:spcPct val="115000"/>
                        </a:lnSpc>
                        <a:spcBef>
                          <a:spcPts val="0"/>
                        </a:spcBef>
                        <a:spcAft>
                          <a:spcPts val="0"/>
                        </a:spcAft>
                        <a:buNone/>
                      </a:pPr>
                      <a:r>
                        <a:rPr b="1" lang="lv-LV" sz="1200"/>
                        <a:t>Defekta Nr.</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b="1" lang="lv-LV" sz="1200"/>
                        <a:t>DEMOBLAZE-VJA-3</a:t>
                      </a:r>
                      <a:endParaRPr b="1" sz="1200"/>
                    </a:p>
                  </a:txBody>
                  <a:tcPr marT="63500" marB="63500" marR="63500" marL="63500">
                    <a:solidFill>
                      <a:schemeClr val="lt1"/>
                    </a:solidFill>
                  </a:tcPr>
                </a:tc>
                <a:tc rowSpan="7">
                  <a:txBody>
                    <a:bodyPr/>
                    <a:lstStyle/>
                    <a:p>
                      <a:pPr indent="0" lvl="0" marL="0" rtl="0" algn="l">
                        <a:lnSpc>
                          <a:spcPct val="115000"/>
                        </a:lnSpc>
                        <a:spcBef>
                          <a:spcPts val="0"/>
                        </a:spcBef>
                        <a:spcAft>
                          <a:spcPts val="0"/>
                        </a:spcAft>
                        <a:buNone/>
                      </a:pPr>
                      <a:r>
                        <a:t/>
                      </a:r>
                      <a:endParaRPr b="1" sz="1200"/>
                    </a:p>
                  </a:txBody>
                  <a:tcPr marT="63500" marB="63500" marR="63500" marL="63500">
                    <a:solidFill>
                      <a:schemeClr val="lt1"/>
                    </a:solidFill>
                  </a:tcPr>
                </a:tc>
              </a:tr>
              <a:tr h="690925">
                <a:tc>
                  <a:txBody>
                    <a:bodyPr/>
                    <a:lstStyle/>
                    <a:p>
                      <a:pPr indent="0" lvl="0" marL="0" rtl="0" algn="l">
                        <a:lnSpc>
                          <a:spcPct val="115000"/>
                        </a:lnSpc>
                        <a:spcBef>
                          <a:spcPts val="0"/>
                        </a:spcBef>
                        <a:spcAft>
                          <a:spcPts val="0"/>
                        </a:spcAft>
                        <a:buNone/>
                      </a:pPr>
                      <a:r>
                        <a:rPr b="1" lang="lv-LV" sz="1200"/>
                        <a:t>Defekta nosaukums</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Datums pirkuma apstiprināšanas logā nesakrīt ar pašreizējo datumu. </a:t>
                      </a:r>
                      <a:endParaRPr sz="1200"/>
                    </a:p>
                  </a:txBody>
                  <a:tcPr marT="63500" marB="63500" marR="63500" marL="63500">
                    <a:solidFill>
                      <a:schemeClr val="lt1"/>
                    </a:solidFill>
                  </a:tcPr>
                </a:tc>
                <a:tc vMerge="1"/>
              </a:tr>
              <a:tr h="1121075">
                <a:tc>
                  <a:txBody>
                    <a:bodyPr/>
                    <a:lstStyle/>
                    <a:p>
                      <a:pPr indent="0" lvl="0" marL="0" rtl="0" algn="l">
                        <a:lnSpc>
                          <a:spcPct val="115000"/>
                        </a:lnSpc>
                        <a:spcBef>
                          <a:spcPts val="0"/>
                        </a:spcBef>
                        <a:spcAft>
                          <a:spcPts val="0"/>
                        </a:spcAft>
                        <a:buNone/>
                      </a:pPr>
                      <a:r>
                        <a:rPr b="1" lang="lv-LV" sz="1200"/>
                        <a:t>Defekta apraksts</a:t>
                      </a:r>
                      <a:endParaRPr sz="1200"/>
                    </a:p>
                  </a:txBody>
                  <a:tcPr marT="63500" marB="63500" marR="63500" marL="63500">
                    <a:solidFill>
                      <a:schemeClr val="lt1"/>
                    </a:solidFill>
                  </a:tcPr>
                </a:tc>
                <a:tc>
                  <a:txBody>
                    <a:bodyPr/>
                    <a:lstStyle/>
                    <a:p>
                      <a:pPr indent="0" lvl="0" marL="0" rtl="0" algn="l">
                        <a:spcBef>
                          <a:spcPts val="0"/>
                        </a:spcBef>
                        <a:spcAft>
                          <a:spcPts val="0"/>
                        </a:spcAft>
                        <a:buClr>
                          <a:schemeClr val="dk1"/>
                        </a:buClr>
                        <a:buSzPts val="1100"/>
                        <a:buFont typeface="Arial"/>
                        <a:buNone/>
                      </a:pPr>
                      <a:r>
                        <a:rPr lang="lv-LV" sz="1200">
                          <a:solidFill>
                            <a:schemeClr val="dk1"/>
                          </a:solidFill>
                        </a:rPr>
                        <a:t>Logā par pirkuma apstiprināšanu, pirkuma datums uz 1 mēnesi atšķiras no pašreizēja datuma.</a:t>
                      </a:r>
                      <a:endParaRPr sz="1200"/>
                    </a:p>
                  </a:txBody>
                  <a:tcPr marT="63500" marB="63500" marR="63500" marL="63500">
                    <a:solidFill>
                      <a:schemeClr val="lt1"/>
                    </a:solidFill>
                  </a:tcPr>
                </a:tc>
                <a:tc vMerge="1"/>
              </a:tr>
              <a:tr h="690925">
                <a:tc>
                  <a:txBody>
                    <a:bodyPr/>
                    <a:lstStyle/>
                    <a:p>
                      <a:pPr indent="0" lvl="0" marL="0" rtl="0" algn="l">
                        <a:lnSpc>
                          <a:spcPct val="115000"/>
                        </a:lnSpc>
                        <a:spcBef>
                          <a:spcPts val="0"/>
                        </a:spcBef>
                        <a:spcAft>
                          <a:spcPts val="0"/>
                        </a:spcAft>
                        <a:buNone/>
                      </a:pPr>
                      <a:r>
                        <a:rPr b="1" lang="lv-LV" sz="1200"/>
                        <a:t>Soļi</a:t>
                      </a:r>
                      <a:endParaRPr sz="1200"/>
                    </a:p>
                  </a:txBody>
                  <a:tcPr marT="63500" marB="63500" marR="63500" marL="63500">
                    <a:solidFill>
                      <a:schemeClr val="lt1"/>
                    </a:solidFill>
                  </a:tcPr>
                </a:tc>
                <a:tc>
                  <a:txBody>
                    <a:bodyPr/>
                    <a:lstStyle/>
                    <a:p>
                      <a:pPr indent="0" lvl="0" marL="0" rtl="0" algn="l">
                        <a:spcBef>
                          <a:spcPts val="0"/>
                        </a:spcBef>
                        <a:spcAft>
                          <a:spcPts val="0"/>
                        </a:spcAft>
                        <a:buClr>
                          <a:schemeClr val="dk1"/>
                        </a:buClr>
                        <a:buFont typeface="Arial"/>
                        <a:buNone/>
                      </a:pPr>
                      <a:r>
                        <a:rPr lang="lv-LV" sz="1200">
                          <a:solidFill>
                            <a:schemeClr val="dk1"/>
                          </a:solidFill>
                        </a:rPr>
                        <a:t>1-Atveriet mājas lapas sākumlapu. 2-Ielikt preci grozā. 3-Noformēt pasūtijumu</a:t>
                      </a:r>
                      <a:endParaRPr sz="1200">
                        <a:solidFill>
                          <a:schemeClr val="dk1"/>
                        </a:solidFill>
                      </a:endParaRPr>
                    </a:p>
                  </a:txBody>
                  <a:tcPr marT="63500" marB="63500" marR="63500" marL="63500">
                    <a:solidFill>
                      <a:schemeClr val="lt1"/>
                    </a:solidFill>
                  </a:tcPr>
                </a:tc>
                <a:tc vMerge="1"/>
              </a:tr>
              <a:tr h="690925">
                <a:tc>
                  <a:txBody>
                    <a:bodyPr/>
                    <a:lstStyle/>
                    <a:p>
                      <a:pPr indent="0" lvl="0" marL="0" rtl="0" algn="l">
                        <a:lnSpc>
                          <a:spcPct val="115000"/>
                        </a:lnSpc>
                        <a:spcBef>
                          <a:spcPts val="0"/>
                        </a:spcBef>
                        <a:spcAft>
                          <a:spcPts val="0"/>
                        </a:spcAft>
                        <a:buNone/>
                      </a:pPr>
                      <a:r>
                        <a:rPr b="1" lang="lv-LV" sz="1200"/>
                        <a:t>Sagaidāmais rezultāts</a:t>
                      </a:r>
                      <a:endParaRPr sz="1200"/>
                    </a:p>
                  </a:txBody>
                  <a:tcPr marT="63500" marB="63500" marR="63500" marL="63500">
                    <a:solidFill>
                      <a:schemeClr val="lt1"/>
                    </a:solidFill>
                  </a:tcPr>
                </a:tc>
                <a:tc>
                  <a:txBody>
                    <a:bodyPr/>
                    <a:lstStyle/>
                    <a:p>
                      <a:pPr indent="0" lvl="0" marL="0" rtl="0" algn="l">
                        <a:spcBef>
                          <a:spcPts val="0"/>
                        </a:spcBef>
                        <a:spcAft>
                          <a:spcPts val="0"/>
                        </a:spcAft>
                        <a:buClr>
                          <a:schemeClr val="dk1"/>
                        </a:buClr>
                        <a:buSzPts val="1100"/>
                        <a:buFont typeface="Arial"/>
                        <a:buNone/>
                      </a:pPr>
                      <a:r>
                        <a:rPr lang="lv-LV" sz="1200">
                          <a:solidFill>
                            <a:schemeClr val="dk1"/>
                          </a:solidFill>
                        </a:rPr>
                        <a:t>Logā par pirkuma apstiprināšanu, jābūt pirkuma pašreizējais datums.</a:t>
                      </a:r>
                      <a:endParaRPr sz="1200"/>
                    </a:p>
                  </a:txBody>
                  <a:tcPr marT="63500" marB="63500" marR="63500" marL="63500">
                    <a:solidFill>
                      <a:schemeClr val="lt1"/>
                    </a:solidFill>
                  </a:tcPr>
                </a:tc>
                <a:tc vMerge="1"/>
              </a:tr>
              <a:tr h="690925">
                <a:tc>
                  <a:txBody>
                    <a:bodyPr/>
                    <a:lstStyle/>
                    <a:p>
                      <a:pPr indent="0" lvl="0" marL="0" rtl="0" algn="l">
                        <a:lnSpc>
                          <a:spcPct val="115000"/>
                        </a:lnSpc>
                        <a:spcBef>
                          <a:spcPts val="0"/>
                        </a:spcBef>
                        <a:spcAft>
                          <a:spcPts val="0"/>
                        </a:spcAft>
                        <a:buNone/>
                      </a:pPr>
                      <a:r>
                        <a:rPr b="1" lang="lv-LV" sz="1200"/>
                        <a:t>Reālais rezultāts</a:t>
                      </a:r>
                      <a:endParaRPr sz="1200"/>
                    </a:p>
                  </a:txBody>
                  <a:tcPr marT="63500" marB="63500" marR="63500" marL="63500">
                    <a:solidFill>
                      <a:schemeClr val="lt1"/>
                    </a:solidFill>
                  </a:tcPr>
                </a:tc>
                <a:tc>
                  <a:txBody>
                    <a:bodyPr/>
                    <a:lstStyle/>
                    <a:p>
                      <a:pPr indent="0" lvl="0" marL="0" rtl="0" algn="l">
                        <a:spcBef>
                          <a:spcPts val="0"/>
                        </a:spcBef>
                        <a:spcAft>
                          <a:spcPts val="0"/>
                        </a:spcAft>
                        <a:buClr>
                          <a:schemeClr val="dk1"/>
                        </a:buClr>
                        <a:buSzPts val="1100"/>
                        <a:buFont typeface="Arial"/>
                        <a:buNone/>
                      </a:pPr>
                      <a:r>
                        <a:rPr lang="lv-LV" sz="1200">
                          <a:solidFill>
                            <a:schemeClr val="dk1"/>
                          </a:solidFill>
                        </a:rPr>
                        <a:t>Logā par pirkuma apstiprināšanu, datums ar iepriekšējo mēnesi.</a:t>
                      </a:r>
                      <a:endParaRPr sz="1200">
                        <a:solidFill>
                          <a:schemeClr val="dk1"/>
                        </a:solidFill>
                      </a:endParaRPr>
                    </a:p>
                    <a:p>
                      <a:pPr indent="0" lvl="0" marL="0" rtl="0" algn="l">
                        <a:lnSpc>
                          <a:spcPct val="115000"/>
                        </a:lnSpc>
                        <a:spcBef>
                          <a:spcPts val="0"/>
                        </a:spcBef>
                        <a:spcAft>
                          <a:spcPts val="0"/>
                        </a:spcAft>
                        <a:buNone/>
                      </a:pPr>
                      <a:r>
                        <a:t/>
                      </a:r>
                      <a:endParaRPr sz="1200"/>
                    </a:p>
                  </a:txBody>
                  <a:tcPr marT="63500" marB="63500" marR="63500" marL="63500">
                    <a:solidFill>
                      <a:schemeClr val="lt1"/>
                    </a:solidFill>
                  </a:tcPr>
                </a:tc>
                <a:tc vMerge="1"/>
              </a:tr>
              <a:tr h="690925">
                <a:tc>
                  <a:txBody>
                    <a:bodyPr/>
                    <a:lstStyle/>
                    <a:p>
                      <a:pPr indent="0" lvl="0" marL="0" rtl="0" algn="l">
                        <a:lnSpc>
                          <a:spcPct val="115000"/>
                        </a:lnSpc>
                        <a:spcBef>
                          <a:spcPts val="0"/>
                        </a:spcBef>
                        <a:spcAft>
                          <a:spcPts val="0"/>
                        </a:spcAft>
                        <a:buNone/>
                      </a:pPr>
                      <a:r>
                        <a:rPr b="1" lang="lv-LV" sz="1200"/>
                        <a:t>Prioritāte</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Augsta</a:t>
                      </a:r>
                      <a:endParaRPr sz="1200"/>
                    </a:p>
                  </a:txBody>
                  <a:tcPr marT="63500" marB="63500" marR="63500" marL="63500">
                    <a:solidFill>
                      <a:schemeClr val="lt1"/>
                    </a:solidFill>
                  </a:tcPr>
                </a:tc>
                <a:tc vMerge="1"/>
              </a:tr>
            </a:tbl>
          </a:graphicData>
        </a:graphic>
      </p:graphicFrame>
      <p:sp>
        <p:nvSpPr>
          <p:cNvPr id="277" name="Google Shape;277;g31ba1f527a4_0_28"/>
          <p:cNvSpPr txBox="1"/>
          <p:nvPr/>
        </p:nvSpPr>
        <p:spPr>
          <a:xfrm>
            <a:off x="2710675" y="0"/>
            <a:ext cx="10746900" cy="72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400"/>
              </a:spcBef>
              <a:spcAft>
                <a:spcPts val="400"/>
              </a:spcAft>
              <a:buNone/>
            </a:pPr>
            <a:r>
              <a:rPr b="1" lang="lv-LV" sz="1800">
                <a:latin typeface="Play"/>
                <a:ea typeface="Play"/>
                <a:cs typeface="Play"/>
                <a:sym typeface="Play"/>
              </a:rPr>
              <a:t>Fiksēti defekti</a:t>
            </a:r>
            <a:endParaRPr sz="2300">
              <a:solidFill>
                <a:schemeClr val="dk1"/>
              </a:solidFill>
              <a:latin typeface="Play"/>
              <a:ea typeface="Play"/>
              <a:cs typeface="Play"/>
              <a:sym typeface="Play"/>
            </a:endParaRPr>
          </a:p>
        </p:txBody>
      </p:sp>
      <p:pic>
        <p:nvPicPr>
          <p:cNvPr id="278" name="Google Shape;278;g31ba1f527a4_0_28"/>
          <p:cNvPicPr preferRelativeResize="0"/>
          <p:nvPr/>
        </p:nvPicPr>
        <p:blipFill>
          <a:blip r:embed="rId4">
            <a:alphaModFix/>
          </a:blip>
          <a:stretch>
            <a:fillRect/>
          </a:stretch>
        </p:blipFill>
        <p:spPr>
          <a:xfrm>
            <a:off x="5303925" y="1567916"/>
            <a:ext cx="6208926" cy="4525009"/>
          </a:xfrm>
          <a:prstGeom prst="rect">
            <a:avLst/>
          </a:prstGeom>
          <a:noFill/>
          <a:ln>
            <a:noFill/>
          </a:ln>
        </p:spPr>
      </p:pic>
      <p:cxnSp>
        <p:nvCxnSpPr>
          <p:cNvPr id="279" name="Google Shape;279;g31ba1f527a4_0_28"/>
          <p:cNvCxnSpPr/>
          <p:nvPr/>
        </p:nvCxnSpPr>
        <p:spPr>
          <a:xfrm>
            <a:off x="6525875" y="5694300"/>
            <a:ext cx="1155900" cy="0"/>
          </a:xfrm>
          <a:prstGeom prst="straightConnector1">
            <a:avLst/>
          </a:prstGeom>
          <a:noFill/>
          <a:ln cap="flat" cmpd="sng" w="28575">
            <a:solidFill>
              <a:srgbClr val="CC0000"/>
            </a:solidFill>
            <a:prstDash val="solid"/>
            <a:round/>
            <a:headEnd len="med" w="med" type="none"/>
            <a:tailEnd len="med" w="med" type="none"/>
          </a:ln>
        </p:spPr>
      </p:cxnSp>
      <p:cxnSp>
        <p:nvCxnSpPr>
          <p:cNvPr id="280" name="Google Shape;280;g31ba1f527a4_0_28"/>
          <p:cNvCxnSpPr/>
          <p:nvPr/>
        </p:nvCxnSpPr>
        <p:spPr>
          <a:xfrm flipH="1" rot="10800000">
            <a:off x="9483125" y="5003700"/>
            <a:ext cx="1736400" cy="11400"/>
          </a:xfrm>
          <a:prstGeom prst="straightConnector1">
            <a:avLst/>
          </a:prstGeom>
          <a:noFill/>
          <a:ln cap="flat" cmpd="sng" w="28575">
            <a:solidFill>
              <a:srgbClr val="CC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319b639c6be_0_43"/>
          <p:cNvPicPr preferRelativeResize="0"/>
          <p:nvPr/>
        </p:nvPicPr>
        <p:blipFill>
          <a:blip r:embed="rId3">
            <a:alphaModFix/>
          </a:blip>
          <a:stretch>
            <a:fillRect/>
          </a:stretch>
        </p:blipFill>
        <p:spPr>
          <a:xfrm>
            <a:off x="0" y="-57150"/>
            <a:ext cx="12192000" cy="6915150"/>
          </a:xfrm>
          <a:prstGeom prst="rect">
            <a:avLst/>
          </a:prstGeom>
          <a:noFill/>
          <a:ln>
            <a:noFill/>
          </a:ln>
        </p:spPr>
      </p:pic>
      <p:graphicFrame>
        <p:nvGraphicFramePr>
          <p:cNvPr id="287" name="Google Shape;287;g319b639c6be_0_43"/>
          <p:cNvGraphicFramePr/>
          <p:nvPr/>
        </p:nvGraphicFramePr>
        <p:xfrm>
          <a:off x="650575" y="914725"/>
          <a:ext cx="3000000" cy="3000000"/>
        </p:xfrm>
        <a:graphic>
          <a:graphicData uri="http://schemas.openxmlformats.org/drawingml/2006/table">
            <a:tbl>
              <a:tblPr>
                <a:noFill/>
                <a:tableStyleId>{508E0A05-63B0-4BE5-A283-1A0A9EE5EE34}</a:tableStyleId>
              </a:tblPr>
              <a:tblGrid>
                <a:gridCol w="1155200"/>
                <a:gridCol w="3162950"/>
                <a:gridCol w="6906750"/>
              </a:tblGrid>
              <a:tr h="339175">
                <a:tc>
                  <a:txBody>
                    <a:bodyPr/>
                    <a:lstStyle/>
                    <a:p>
                      <a:pPr indent="0" lvl="0" marL="0" rtl="0" algn="ctr">
                        <a:lnSpc>
                          <a:spcPct val="115000"/>
                        </a:lnSpc>
                        <a:spcBef>
                          <a:spcPts val="0"/>
                        </a:spcBef>
                        <a:spcAft>
                          <a:spcPts val="0"/>
                        </a:spcAft>
                        <a:buNone/>
                      </a:pPr>
                      <a:r>
                        <a:rPr b="1" lang="lv-LV" sz="1200"/>
                        <a:t>Atribūts</a:t>
                      </a:r>
                      <a:endParaRPr sz="1200"/>
                    </a:p>
                  </a:txBody>
                  <a:tcPr marT="63500" marB="63500" marR="63500" marL="63500">
                    <a:solidFill>
                      <a:srgbClr val="AEAEAE"/>
                    </a:solidFill>
                  </a:tcPr>
                </a:tc>
                <a:tc>
                  <a:txBody>
                    <a:bodyPr/>
                    <a:lstStyle/>
                    <a:p>
                      <a:pPr indent="0" lvl="0" marL="0" rtl="0" algn="ctr">
                        <a:lnSpc>
                          <a:spcPct val="115000"/>
                        </a:lnSpc>
                        <a:spcBef>
                          <a:spcPts val="0"/>
                        </a:spcBef>
                        <a:spcAft>
                          <a:spcPts val="0"/>
                        </a:spcAft>
                        <a:buNone/>
                      </a:pPr>
                      <a:r>
                        <a:rPr b="1" lang="lv-LV" sz="1200"/>
                        <a:t>Vērtība</a:t>
                      </a:r>
                      <a:endParaRPr sz="1200"/>
                    </a:p>
                  </a:txBody>
                  <a:tcPr marT="63500" marB="63500" marR="63500" marL="63500">
                    <a:solidFill>
                      <a:srgbClr val="AEAEAE"/>
                    </a:solidFill>
                  </a:tcPr>
                </a:tc>
                <a:tc>
                  <a:txBody>
                    <a:bodyPr/>
                    <a:lstStyle/>
                    <a:p>
                      <a:pPr indent="0" lvl="0" marL="0" rtl="0" algn="ctr">
                        <a:lnSpc>
                          <a:spcPct val="115000"/>
                        </a:lnSpc>
                        <a:spcBef>
                          <a:spcPts val="0"/>
                        </a:spcBef>
                        <a:spcAft>
                          <a:spcPts val="0"/>
                        </a:spcAft>
                        <a:buNone/>
                      </a:pPr>
                      <a:r>
                        <a:rPr b="1" lang="lv-LV" sz="1100">
                          <a:solidFill>
                            <a:schemeClr val="dk1"/>
                          </a:solidFill>
                        </a:rPr>
                        <a:t>Kļūdas apraksts (ekrānšāviens)</a:t>
                      </a:r>
                      <a:endParaRPr b="1" sz="1200"/>
                    </a:p>
                  </a:txBody>
                  <a:tcPr marT="63500" marB="63500" marR="63500" marL="63500">
                    <a:solidFill>
                      <a:srgbClr val="AEAEAE"/>
                    </a:solidFill>
                  </a:tcPr>
                </a:tc>
              </a:tr>
              <a:tr h="478325">
                <a:tc>
                  <a:txBody>
                    <a:bodyPr/>
                    <a:lstStyle/>
                    <a:p>
                      <a:pPr indent="0" lvl="0" marL="0" rtl="0" algn="l">
                        <a:lnSpc>
                          <a:spcPct val="115000"/>
                        </a:lnSpc>
                        <a:spcBef>
                          <a:spcPts val="0"/>
                        </a:spcBef>
                        <a:spcAft>
                          <a:spcPts val="0"/>
                        </a:spcAft>
                        <a:buNone/>
                      </a:pPr>
                      <a:r>
                        <a:rPr b="1" lang="lv-LV" sz="1200"/>
                        <a:t>Defekta Nr.</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b="1" lang="lv-LV" sz="1200"/>
                        <a:t>DEMOBLAZE-VJA-3</a:t>
                      </a:r>
                      <a:endParaRPr b="1" sz="1200"/>
                    </a:p>
                  </a:txBody>
                  <a:tcPr marT="63500" marB="63500" marR="63500" marL="63500">
                    <a:solidFill>
                      <a:schemeClr val="lt1"/>
                    </a:solidFill>
                  </a:tcPr>
                </a:tc>
                <a:tc rowSpan="7">
                  <a:txBody>
                    <a:bodyPr/>
                    <a:lstStyle/>
                    <a:p>
                      <a:pPr indent="0" lvl="0" marL="0" rtl="0" algn="l">
                        <a:lnSpc>
                          <a:spcPct val="115000"/>
                        </a:lnSpc>
                        <a:spcBef>
                          <a:spcPts val="0"/>
                        </a:spcBef>
                        <a:spcAft>
                          <a:spcPts val="0"/>
                        </a:spcAft>
                        <a:buNone/>
                      </a:pPr>
                      <a:r>
                        <a:t/>
                      </a:r>
                      <a:endParaRPr b="1" sz="1200"/>
                    </a:p>
                  </a:txBody>
                  <a:tcPr marT="63500" marB="63500" marR="63500" marL="63500">
                    <a:solidFill>
                      <a:schemeClr val="lt1"/>
                    </a:solidFill>
                  </a:tcPr>
                </a:tc>
              </a:tr>
              <a:tr h="776175">
                <a:tc>
                  <a:txBody>
                    <a:bodyPr/>
                    <a:lstStyle/>
                    <a:p>
                      <a:pPr indent="0" lvl="0" marL="0" rtl="0" algn="l">
                        <a:lnSpc>
                          <a:spcPct val="115000"/>
                        </a:lnSpc>
                        <a:spcBef>
                          <a:spcPts val="0"/>
                        </a:spcBef>
                        <a:spcAft>
                          <a:spcPts val="0"/>
                        </a:spcAft>
                        <a:buNone/>
                      </a:pPr>
                      <a:r>
                        <a:rPr b="1" lang="lv-LV" sz="1200"/>
                        <a:t>Defekta nosaukums</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Nekorekta cookies apstrāde.</a:t>
                      </a:r>
                      <a:endParaRPr sz="1200"/>
                    </a:p>
                  </a:txBody>
                  <a:tcPr marT="63500" marB="63500" marR="63500" marL="63500">
                    <a:solidFill>
                      <a:schemeClr val="lt1"/>
                    </a:solidFill>
                  </a:tcPr>
                </a:tc>
                <a:tc vMerge="1"/>
              </a:tr>
              <a:tr h="776175">
                <a:tc>
                  <a:txBody>
                    <a:bodyPr/>
                    <a:lstStyle/>
                    <a:p>
                      <a:pPr indent="0" lvl="0" marL="0" rtl="0" algn="l">
                        <a:lnSpc>
                          <a:spcPct val="115000"/>
                        </a:lnSpc>
                        <a:spcBef>
                          <a:spcPts val="0"/>
                        </a:spcBef>
                        <a:spcAft>
                          <a:spcPts val="0"/>
                        </a:spcAft>
                        <a:buNone/>
                      </a:pPr>
                      <a:r>
                        <a:rPr b="1" lang="lv-LV" sz="1200"/>
                        <a:t>Defekta apraksts</a:t>
                      </a:r>
                      <a:endParaRPr sz="1200"/>
                    </a:p>
                  </a:txBody>
                  <a:tcPr marT="63500" marB="63500" marR="63500" marL="63500">
                    <a:solidFill>
                      <a:schemeClr val="lt1"/>
                    </a:solidFill>
                  </a:tcPr>
                </a:tc>
                <a:tc>
                  <a:txBody>
                    <a:bodyPr/>
                    <a:lstStyle/>
                    <a:p>
                      <a:pPr indent="0" lvl="0" marL="0" rtl="0" algn="l">
                        <a:spcBef>
                          <a:spcPts val="0"/>
                        </a:spcBef>
                        <a:spcAft>
                          <a:spcPts val="0"/>
                        </a:spcAft>
                        <a:buNone/>
                      </a:pPr>
                      <a:r>
                        <a:rPr lang="lv-LV" sz="1200">
                          <a:solidFill>
                            <a:schemeClr val="dk1"/>
                          </a:solidFill>
                        </a:rPr>
                        <a:t>I</a:t>
                      </a:r>
                      <a:r>
                        <a:rPr lang="lv-LV" sz="1200">
                          <a:solidFill>
                            <a:schemeClr val="dk1"/>
                          </a:solidFill>
                        </a:rPr>
                        <a:t>zdzēšot cookies, tika izraisīta kļūdaina datu apstrāde, attēlojot produktus grozā.</a:t>
                      </a:r>
                      <a:endParaRPr sz="1200"/>
                    </a:p>
                  </a:txBody>
                  <a:tcPr marT="63500" marB="63500" marR="63500" marL="63500">
                    <a:solidFill>
                      <a:schemeClr val="lt1"/>
                    </a:solidFill>
                  </a:tcPr>
                </a:tc>
                <a:tc vMerge="1"/>
              </a:tr>
              <a:tr h="1039925">
                <a:tc>
                  <a:txBody>
                    <a:bodyPr/>
                    <a:lstStyle/>
                    <a:p>
                      <a:pPr indent="0" lvl="0" marL="0" rtl="0" algn="l">
                        <a:lnSpc>
                          <a:spcPct val="115000"/>
                        </a:lnSpc>
                        <a:spcBef>
                          <a:spcPts val="0"/>
                        </a:spcBef>
                        <a:spcAft>
                          <a:spcPts val="0"/>
                        </a:spcAft>
                        <a:buNone/>
                      </a:pPr>
                      <a:r>
                        <a:rPr b="1" lang="lv-LV" sz="1200"/>
                        <a:t>Soļi</a:t>
                      </a:r>
                      <a:endParaRPr sz="1200"/>
                    </a:p>
                  </a:txBody>
                  <a:tcPr marT="63500" marB="63500" marR="63500" marL="63500">
                    <a:solidFill>
                      <a:schemeClr val="lt1"/>
                    </a:solidFill>
                  </a:tcPr>
                </a:tc>
                <a:tc>
                  <a:txBody>
                    <a:bodyPr/>
                    <a:lstStyle/>
                    <a:p>
                      <a:pPr indent="0" lvl="0" marL="0" rtl="0" algn="l">
                        <a:spcBef>
                          <a:spcPts val="0"/>
                        </a:spcBef>
                        <a:spcAft>
                          <a:spcPts val="0"/>
                        </a:spcAft>
                        <a:buNone/>
                      </a:pPr>
                      <a:r>
                        <a:rPr lang="lv-LV" sz="1200">
                          <a:solidFill>
                            <a:schemeClr val="dk1"/>
                          </a:solidFill>
                        </a:rPr>
                        <a:t>Ne</a:t>
                      </a:r>
                      <a:r>
                        <a:rPr lang="lv-LV" sz="1200">
                          <a:solidFill>
                            <a:schemeClr val="dk1"/>
                          </a:solidFill>
                        </a:rPr>
                        <a:t>autentificēts lietotājs </a:t>
                      </a:r>
                      <a:r>
                        <a:rPr lang="lv-LV" sz="1200">
                          <a:solidFill>
                            <a:schemeClr val="dk1"/>
                          </a:solidFill>
                        </a:rPr>
                        <a:t>1-Na</a:t>
                      </a:r>
                      <a:r>
                        <a:rPr lang="lv-LV" sz="1200">
                          <a:solidFill>
                            <a:schemeClr val="dk1"/>
                          </a:solidFill>
                        </a:rPr>
                        <a:t>vigēt uz grozu un pārliecināties, ka tas ir tukšs. 2-Izdzēst visus cookies (tostarp var izmantot pārlūkprogrammas rīku DevTool (chrome), Web Inspector (Safari)) 3-Pārladēt mājas lapu.</a:t>
                      </a:r>
                      <a:endParaRPr sz="1200"/>
                    </a:p>
                  </a:txBody>
                  <a:tcPr marT="63500" marB="63500" marR="63500" marL="63500">
                    <a:solidFill>
                      <a:schemeClr val="lt1"/>
                    </a:solidFill>
                  </a:tcPr>
                </a:tc>
                <a:tc vMerge="1"/>
              </a:tr>
              <a:tr h="776175">
                <a:tc>
                  <a:txBody>
                    <a:bodyPr/>
                    <a:lstStyle/>
                    <a:p>
                      <a:pPr indent="0" lvl="0" marL="0" rtl="0" algn="l">
                        <a:lnSpc>
                          <a:spcPct val="115000"/>
                        </a:lnSpc>
                        <a:spcBef>
                          <a:spcPts val="0"/>
                        </a:spcBef>
                        <a:spcAft>
                          <a:spcPts val="0"/>
                        </a:spcAft>
                        <a:buNone/>
                      </a:pPr>
                      <a:r>
                        <a:rPr b="1" lang="lv-LV" sz="1200"/>
                        <a:t>Sagaidāmais rezultāts</a:t>
                      </a:r>
                      <a:endParaRPr sz="1200"/>
                    </a:p>
                  </a:txBody>
                  <a:tcPr marT="63500" marB="63500" marR="63500" marL="63500">
                    <a:solidFill>
                      <a:schemeClr val="lt1"/>
                    </a:solidFill>
                  </a:tcPr>
                </a:tc>
                <a:tc>
                  <a:txBody>
                    <a:bodyPr/>
                    <a:lstStyle/>
                    <a:p>
                      <a:pPr indent="0" lvl="0" marL="0" rtl="0" algn="l">
                        <a:spcBef>
                          <a:spcPts val="0"/>
                        </a:spcBef>
                        <a:spcAft>
                          <a:spcPts val="0"/>
                        </a:spcAft>
                        <a:buNone/>
                      </a:pPr>
                      <a:r>
                        <a:rPr lang="lv-LV" sz="1200">
                          <a:solidFill>
                            <a:schemeClr val="dk1"/>
                          </a:solidFill>
                        </a:rPr>
                        <a:t>Grozam jābūt tukšam.</a:t>
                      </a:r>
                      <a:endParaRPr sz="1200"/>
                    </a:p>
                  </a:txBody>
                  <a:tcPr marT="63500" marB="63500" marR="63500" marL="63500">
                    <a:solidFill>
                      <a:schemeClr val="lt1"/>
                    </a:solidFill>
                  </a:tcPr>
                </a:tc>
                <a:tc vMerge="1"/>
              </a:tr>
              <a:tr h="776175">
                <a:tc>
                  <a:txBody>
                    <a:bodyPr/>
                    <a:lstStyle/>
                    <a:p>
                      <a:pPr indent="0" lvl="0" marL="0" rtl="0" algn="l">
                        <a:lnSpc>
                          <a:spcPct val="115000"/>
                        </a:lnSpc>
                        <a:spcBef>
                          <a:spcPts val="0"/>
                        </a:spcBef>
                        <a:spcAft>
                          <a:spcPts val="0"/>
                        </a:spcAft>
                        <a:buNone/>
                      </a:pPr>
                      <a:r>
                        <a:rPr b="1" lang="lv-LV" sz="1200"/>
                        <a:t>Reālais rezultāts</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Grozs pilns ar produktiem.</a:t>
                      </a:r>
                      <a:endParaRPr sz="1200"/>
                    </a:p>
                  </a:txBody>
                  <a:tcPr marT="63500" marB="63500" marR="63500" marL="63500">
                    <a:solidFill>
                      <a:schemeClr val="lt1"/>
                    </a:solidFill>
                  </a:tcPr>
                </a:tc>
                <a:tc vMerge="1"/>
              </a:tr>
              <a:tr h="478325">
                <a:tc>
                  <a:txBody>
                    <a:bodyPr/>
                    <a:lstStyle/>
                    <a:p>
                      <a:pPr indent="0" lvl="0" marL="0" rtl="0" algn="l">
                        <a:lnSpc>
                          <a:spcPct val="115000"/>
                        </a:lnSpc>
                        <a:spcBef>
                          <a:spcPts val="0"/>
                        </a:spcBef>
                        <a:spcAft>
                          <a:spcPts val="0"/>
                        </a:spcAft>
                        <a:buNone/>
                      </a:pPr>
                      <a:r>
                        <a:rPr b="1" lang="lv-LV" sz="1200"/>
                        <a:t>Prioritāte</a:t>
                      </a:r>
                      <a:endParaRPr sz="1200"/>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lv-LV" sz="1200"/>
                        <a:t>Vidēja</a:t>
                      </a:r>
                      <a:endParaRPr sz="1200"/>
                    </a:p>
                  </a:txBody>
                  <a:tcPr marT="63500" marB="63500" marR="63500" marL="63500">
                    <a:solidFill>
                      <a:schemeClr val="lt1"/>
                    </a:solidFill>
                  </a:tcPr>
                </a:tc>
                <a:tc vMerge="1"/>
              </a:tr>
            </a:tbl>
          </a:graphicData>
        </a:graphic>
      </p:graphicFrame>
      <p:sp>
        <p:nvSpPr>
          <p:cNvPr id="288" name="Google Shape;288;g319b639c6be_0_43"/>
          <p:cNvSpPr txBox="1"/>
          <p:nvPr/>
        </p:nvSpPr>
        <p:spPr>
          <a:xfrm>
            <a:off x="2989125" y="124525"/>
            <a:ext cx="6547800" cy="790200"/>
          </a:xfrm>
          <a:prstGeom prst="rect">
            <a:avLst/>
          </a:prstGeom>
          <a:solidFill>
            <a:schemeClr val="lt1"/>
          </a:solid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b="1" lang="lv-LV" sz="1800">
                <a:latin typeface="Play"/>
                <a:ea typeface="Play"/>
                <a:cs typeface="Play"/>
                <a:sym typeface="Play"/>
              </a:rPr>
              <a:t>Fiksēti defekti</a:t>
            </a:r>
            <a:endParaRPr b="1" sz="1800">
              <a:latin typeface="Play"/>
              <a:ea typeface="Play"/>
              <a:cs typeface="Play"/>
              <a:sym typeface="Play"/>
            </a:endParaRPr>
          </a:p>
          <a:p>
            <a:pPr indent="0" lvl="0" marL="0" rtl="0" algn="l">
              <a:lnSpc>
                <a:spcPct val="100000"/>
              </a:lnSpc>
              <a:spcBef>
                <a:spcPts val="400"/>
              </a:spcBef>
              <a:spcAft>
                <a:spcPts val="400"/>
              </a:spcAft>
              <a:buNone/>
            </a:pPr>
            <a:r>
              <a:rPr lang="lv-LV" sz="1800">
                <a:solidFill>
                  <a:schemeClr val="dk1"/>
                </a:solidFill>
                <a:latin typeface="Play"/>
                <a:ea typeface="Play"/>
                <a:cs typeface="Play"/>
                <a:sym typeface="Play"/>
              </a:rPr>
              <a:t>r</a:t>
            </a:r>
            <a:r>
              <a:rPr lang="lv-LV" sz="1800">
                <a:solidFill>
                  <a:schemeClr val="dk1"/>
                </a:solidFill>
                <a:latin typeface="Play"/>
                <a:ea typeface="Play"/>
                <a:cs typeface="Play"/>
                <a:sym typeface="Play"/>
              </a:rPr>
              <a:t>egrēsijas testēšanas rezultātā</a:t>
            </a:r>
            <a:endParaRPr b="1" sz="1900">
              <a:latin typeface="Play"/>
              <a:ea typeface="Play"/>
              <a:cs typeface="Play"/>
              <a:sym typeface="Play"/>
            </a:endParaRPr>
          </a:p>
        </p:txBody>
      </p:sp>
      <p:pic>
        <p:nvPicPr>
          <p:cNvPr id="289" name="Google Shape;289;g319b639c6be_0_43" title="Screen Recording 2024-12-03 at 11.27.22.mov">
            <a:hlinkClick r:id="rId4"/>
          </p:cNvPr>
          <p:cNvPicPr preferRelativeResize="0"/>
          <p:nvPr/>
        </p:nvPicPr>
        <p:blipFill>
          <a:blip r:embed="rId5">
            <a:alphaModFix/>
          </a:blip>
          <a:stretch>
            <a:fillRect/>
          </a:stretch>
        </p:blipFill>
        <p:spPr>
          <a:xfrm>
            <a:off x="5131900" y="1855790"/>
            <a:ext cx="6547799" cy="40210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3189bbb7a3a_0_144"/>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100" name="Google Shape;100;g3189bbb7a3a_0_144"/>
          <p:cNvSpPr txBox="1"/>
          <p:nvPr>
            <p:ph type="ctrTitle"/>
          </p:nvPr>
        </p:nvSpPr>
        <p:spPr>
          <a:xfrm>
            <a:off x="2836150" y="320043"/>
            <a:ext cx="8976300" cy="1036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lv-LV" sz="5400"/>
              <a:t>Projekta mērķis</a:t>
            </a:r>
            <a:endParaRPr sz="5400"/>
          </a:p>
        </p:txBody>
      </p:sp>
      <p:sp>
        <p:nvSpPr>
          <p:cNvPr id="101" name="Google Shape;101;g3189bbb7a3a_0_144"/>
          <p:cNvSpPr txBox="1"/>
          <p:nvPr>
            <p:ph idx="1" type="subTitle"/>
          </p:nvPr>
        </p:nvSpPr>
        <p:spPr>
          <a:xfrm>
            <a:off x="2393150" y="1678775"/>
            <a:ext cx="6428400" cy="4464900"/>
          </a:xfrm>
          <a:prstGeom prst="rect">
            <a:avLst/>
          </a:prstGeom>
        </p:spPr>
        <p:txBody>
          <a:bodyPr anchorCtr="0" anchor="t" bIns="45700" lIns="91425" spcFirstLastPara="1" rIns="91425" wrap="square" tIns="45700">
            <a:normAutofit fontScale="62500" lnSpcReduction="20000"/>
          </a:bodyPr>
          <a:lstStyle/>
          <a:p>
            <a:pPr indent="0" lvl="0" marL="0" rtl="0" algn="just">
              <a:lnSpc>
                <a:spcPct val="115000"/>
              </a:lnSpc>
              <a:spcBef>
                <a:spcPts val="1200"/>
              </a:spcBef>
              <a:spcAft>
                <a:spcPts val="0"/>
              </a:spcAft>
              <a:buClr>
                <a:schemeClr val="dk1"/>
              </a:buClr>
              <a:buSzPct val="45833"/>
              <a:buFont typeface="Arial"/>
              <a:buNone/>
            </a:pPr>
            <a:r>
              <a:rPr lang="lv-LV">
                <a:latin typeface="Play"/>
                <a:ea typeface="Play"/>
                <a:cs typeface="Play"/>
                <a:sym typeface="Play"/>
              </a:rPr>
              <a:t>Lai nodrošinātu efektīvu portāla testēšanu, ir svarīgi iegūt praktisku pieredzi, kas ietver vairākus aspektus. Vispirms, testēšanai jābūt sistemātiskai, tostarp jāpārliecinās, ka tiek pārbaudītas visas portāla funkcionalitātes. Tas ietver lietotāja interfeisa pārbaudi, funkcionalitātes testēšanu, kā arī veiktspējas un drošības testus. Otrkārt, defektu identificēšana ir būtisks solis, kas ļauj atklāt un dokumentēt problēmas ar portāla darbību, izmantojot dažādas metodes, piemēram, manuālo testēšanu un automatizētās testēšanas rīkus.</a:t>
            </a:r>
            <a:endParaRPr>
              <a:latin typeface="Play"/>
              <a:ea typeface="Play"/>
              <a:cs typeface="Play"/>
              <a:sym typeface="Play"/>
            </a:endParaRPr>
          </a:p>
          <a:p>
            <a:pPr indent="0" lvl="0" marL="0" rtl="0" algn="just">
              <a:lnSpc>
                <a:spcPct val="115000"/>
              </a:lnSpc>
              <a:spcBef>
                <a:spcPts val="1200"/>
              </a:spcBef>
              <a:spcAft>
                <a:spcPts val="0"/>
              </a:spcAft>
              <a:buClr>
                <a:schemeClr val="dk1"/>
              </a:buClr>
              <a:buSzPct val="45833"/>
              <a:buFont typeface="Arial"/>
              <a:buNone/>
            </a:pPr>
            <a:r>
              <a:rPr lang="lv-LV">
                <a:latin typeface="Play"/>
                <a:ea typeface="Play"/>
                <a:cs typeface="Play"/>
                <a:sym typeface="Play"/>
              </a:rPr>
              <a:t>Turklāt kvalitatīvas dokumentācijas nodrošināšana ir ļoti svarīga, lai komanda varētu saprast atklātos defektus un nepieciešamās izmaiņas. Dokumentācijai jābūt skaidrai, detalizētai un viegli pieejamai, lai visi komandas locekļi varētu piekļūt nepieciešamajai informācijai un sekot līdzi testēšanas procesam.</a:t>
            </a:r>
            <a:endParaRPr>
              <a:latin typeface="Play"/>
              <a:ea typeface="Play"/>
              <a:cs typeface="Play"/>
              <a:sym typeface="Play"/>
            </a:endParaRPr>
          </a:p>
          <a:p>
            <a:pPr indent="0" lvl="0" marL="0" rtl="0" algn="just">
              <a:lnSpc>
                <a:spcPct val="115000"/>
              </a:lnSpc>
              <a:spcBef>
                <a:spcPts val="1200"/>
              </a:spcBef>
              <a:spcAft>
                <a:spcPts val="0"/>
              </a:spcAft>
              <a:buClr>
                <a:schemeClr val="dk1"/>
              </a:buClr>
              <a:buSzPct val="45833"/>
              <a:buFont typeface="Arial"/>
              <a:buNone/>
            </a:pPr>
            <a:r>
              <a:rPr lang="lv-LV">
                <a:latin typeface="Play"/>
                <a:ea typeface="Play"/>
                <a:cs typeface="Play"/>
                <a:sym typeface="Play"/>
              </a:rPr>
              <a:t>Apkopojot, praktiska pieredze portāla testēšanā ietver sistemātisku pieeju, efektīvu defektu identificēšanu un profesionālu dokumentācijas sagatavošanu, kas kopā veicina augstas kvalitātes produktu izstrādi.</a:t>
            </a:r>
            <a:endParaRPr>
              <a:latin typeface="Play"/>
              <a:ea typeface="Play"/>
              <a:cs typeface="Play"/>
              <a:sym typeface="Play"/>
            </a:endParaRPr>
          </a:p>
          <a:p>
            <a:pPr indent="0" lvl="0" marL="0" rtl="0" algn="just">
              <a:spcBef>
                <a:spcPts val="1200"/>
              </a:spcBef>
              <a:spcAft>
                <a:spcPts val="0"/>
              </a:spcAft>
              <a:buNone/>
            </a:pPr>
            <a:r>
              <a:t/>
            </a:r>
            <a:endParaRPr/>
          </a:p>
        </p:txBody>
      </p:sp>
      <p:pic>
        <p:nvPicPr>
          <p:cNvPr descr="a printer with the word test printed on it (источник: Tenor)" id="102" name="Google Shape;102;g3189bbb7a3a_0_144"/>
          <p:cNvPicPr preferRelativeResize="0"/>
          <p:nvPr/>
        </p:nvPicPr>
        <p:blipFill rotWithShape="1">
          <a:blip r:embed="rId4">
            <a:alphaModFix/>
          </a:blip>
          <a:srcRect b="0" l="-4950" r="4949" t="0"/>
          <a:stretch/>
        </p:blipFill>
        <p:spPr>
          <a:xfrm>
            <a:off x="8924000" y="2059199"/>
            <a:ext cx="2888446" cy="2163450"/>
          </a:xfrm>
          <a:prstGeom prst="rect">
            <a:avLst/>
          </a:prstGeom>
          <a:noFill/>
          <a:ln cap="flat" cmpd="sng" w="9525">
            <a:solidFill>
              <a:srgbClr val="0E284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g31a3b003799_0_158"/>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296" name="Google Shape;296;g31a3b003799_0_158"/>
          <p:cNvSpPr txBox="1"/>
          <p:nvPr>
            <p:ph type="ctrTitle"/>
          </p:nvPr>
        </p:nvSpPr>
        <p:spPr>
          <a:xfrm>
            <a:off x="2790150" y="2411475"/>
            <a:ext cx="8165700" cy="1032000"/>
          </a:xfrm>
          <a:prstGeom prst="rect">
            <a:avLst/>
          </a:prstGeom>
        </p:spPr>
        <p:txBody>
          <a:bodyPr anchorCtr="0" anchor="b" bIns="45700" lIns="91425" spcFirstLastPara="1" rIns="91425" wrap="square" tIns="45700">
            <a:normAutofit/>
          </a:bodyPr>
          <a:lstStyle/>
          <a:p>
            <a:pPr indent="0" lvl="0" marL="0" rtl="0" algn="l">
              <a:lnSpc>
                <a:spcPct val="115000"/>
              </a:lnSpc>
              <a:spcBef>
                <a:spcPts val="1400"/>
              </a:spcBef>
              <a:spcAft>
                <a:spcPts val="400"/>
              </a:spcAft>
              <a:buClr>
                <a:schemeClr val="dk1"/>
              </a:buClr>
              <a:buSzPts val="1100"/>
              <a:buFont typeface="Arial"/>
              <a:buNone/>
            </a:pPr>
            <a:r>
              <a:rPr b="1" lang="lv-LV" sz="5000">
                <a:solidFill>
                  <a:srgbClr val="1155CC"/>
                </a:solidFill>
                <a:latin typeface="Arial"/>
                <a:ea typeface="Arial"/>
                <a:cs typeface="Arial"/>
                <a:sym typeface="Arial"/>
              </a:rPr>
              <a:t>Ne-funkcionālā testēšana</a:t>
            </a:r>
            <a:endParaRPr b="1" sz="5000">
              <a:solidFill>
                <a:srgbClr val="1155CC"/>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g3189bbb7a3a_3_0"/>
          <p:cNvPicPr preferRelativeResize="0"/>
          <p:nvPr/>
        </p:nvPicPr>
        <p:blipFill>
          <a:blip r:embed="rId3">
            <a:alphaModFix/>
          </a:blip>
          <a:stretch>
            <a:fillRect/>
          </a:stretch>
        </p:blipFill>
        <p:spPr>
          <a:xfrm>
            <a:off x="0" y="-57150"/>
            <a:ext cx="12192000" cy="6915150"/>
          </a:xfrm>
          <a:prstGeom prst="rect">
            <a:avLst/>
          </a:prstGeom>
          <a:noFill/>
          <a:ln>
            <a:noFill/>
          </a:ln>
        </p:spPr>
      </p:pic>
      <p:graphicFrame>
        <p:nvGraphicFramePr>
          <p:cNvPr id="302" name="Google Shape;302;g3189bbb7a3a_3_0"/>
          <p:cNvGraphicFramePr/>
          <p:nvPr/>
        </p:nvGraphicFramePr>
        <p:xfrm>
          <a:off x="280555" y="644237"/>
          <a:ext cx="3000000" cy="3000000"/>
        </p:xfrm>
        <a:graphic>
          <a:graphicData uri="http://schemas.openxmlformats.org/drawingml/2006/table">
            <a:tbl>
              <a:tblPr>
                <a:noFill/>
                <a:tableStyleId>{08AEA7FD-A0F9-4F5D-BCEE-ED64604F069D}</a:tableStyleId>
              </a:tblPr>
              <a:tblGrid>
                <a:gridCol w="904000"/>
                <a:gridCol w="2140525"/>
                <a:gridCol w="1091050"/>
                <a:gridCol w="2140525"/>
                <a:gridCol w="1962325"/>
                <a:gridCol w="3392475"/>
              </a:tblGrid>
              <a:tr h="437700">
                <a:tc>
                  <a:txBody>
                    <a:bodyPr/>
                    <a:lstStyle/>
                    <a:p>
                      <a:pPr indent="0" lvl="0" marL="0" marR="0" rtl="0" algn="ctr">
                        <a:lnSpc>
                          <a:spcPct val="100000"/>
                        </a:lnSpc>
                        <a:spcBef>
                          <a:spcPts val="0"/>
                        </a:spcBef>
                        <a:spcAft>
                          <a:spcPts val="0"/>
                        </a:spcAft>
                        <a:buClr>
                          <a:schemeClr val="dk1"/>
                        </a:buClr>
                        <a:buSzPts val="1200"/>
                        <a:buFont typeface="Arial"/>
                        <a:buNone/>
                      </a:pPr>
                      <a:r>
                        <a:rPr b="1" i="0" lang="lv-LV" sz="1200" u="none" strike="noStrike">
                          <a:latin typeface="Arial"/>
                          <a:ea typeface="Arial"/>
                          <a:cs typeface="Arial"/>
                          <a:sym typeface="Arial"/>
                        </a:rPr>
                        <a:t>Testēšanas veids</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Clr>
                          <a:schemeClr val="dk1"/>
                        </a:buClr>
                        <a:buSzPts val="1200"/>
                        <a:buFont typeface="Arial"/>
                        <a:buNone/>
                      </a:pPr>
                      <a:r>
                        <a:rPr b="1" lang="lv-LV" sz="1200">
                          <a:solidFill>
                            <a:schemeClr val="dk1"/>
                          </a:solidFill>
                          <a:latin typeface="Arial"/>
                          <a:ea typeface="Arial"/>
                          <a:cs typeface="Arial"/>
                          <a:sym typeface="Arial"/>
                        </a:rPr>
                        <a:t>Mērķis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Izmantotais rīks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Testēšanas parametri (kritēriji)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i="0" lang="lv-LV" sz="1200" u="none" strike="noStrike">
                          <a:solidFill>
                            <a:schemeClr val="dk1"/>
                          </a:solidFill>
                          <a:latin typeface="Arial"/>
                          <a:ea typeface="Arial"/>
                          <a:cs typeface="Arial"/>
                          <a:sym typeface="Arial"/>
                        </a:rPr>
                        <a:t>Rezultāti</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Secinājumi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r>
              <a:tr h="2759550">
                <a:tc rowSpan="2">
                  <a:txBody>
                    <a:bodyPr/>
                    <a:lstStyle/>
                    <a:p>
                      <a:pPr indent="0" lvl="0" marL="0" rtl="0" algn="l">
                        <a:spcBef>
                          <a:spcPts val="0"/>
                        </a:spcBef>
                        <a:spcAft>
                          <a:spcPts val="0"/>
                        </a:spcAft>
                        <a:buNone/>
                      </a:pPr>
                      <a:r>
                        <a:rPr lang="lv-LV" sz="1200"/>
                        <a:t>Veiktspējas testēšana</a:t>
                      </a:r>
                      <a:endParaRPr>
                        <a:solidFill>
                          <a:schemeClr val="dk1"/>
                        </a:solidFill>
                        <a:latin typeface="Aptos"/>
                        <a:ea typeface="Aptos"/>
                        <a:cs typeface="Aptos"/>
                        <a:sym typeface="Aptos"/>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rowSpan="2">
                  <a:txBody>
                    <a:bodyPr/>
                    <a:lstStyle/>
                    <a:p>
                      <a:pPr indent="0" lvl="0" marL="0" rtl="0" algn="ctr">
                        <a:spcBef>
                          <a:spcPts val="0"/>
                        </a:spcBef>
                        <a:spcAft>
                          <a:spcPts val="0"/>
                        </a:spcAft>
                        <a:buNone/>
                      </a:pPr>
                      <a:r>
                        <a:rPr lang="lv-LV" sz="1200">
                          <a:solidFill>
                            <a:schemeClr val="dk1"/>
                          </a:solidFill>
                        </a:rPr>
                        <a:t>Dinamiski noteikt portāla lapu un API atbildes laikus, lai nodrošinātu ātru un stabilu lietotāja pieredzi.</a:t>
                      </a:r>
                      <a:endParaRPr sz="1200"/>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lang="lv-LV" sz="1200">
                          <a:latin typeface="Arial"/>
                          <a:ea typeface="Arial"/>
                          <a:cs typeface="Arial"/>
                          <a:sym typeface="Arial"/>
                        </a:rPr>
                        <a:t>Web Inspector (Safari)</a:t>
                      </a:r>
                      <a:endParaRPr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1" i="1" lang="lv-LV" sz="1200" u="none" strike="noStrike">
                          <a:solidFill>
                            <a:schemeClr val="dk1"/>
                          </a:solidFill>
                          <a:latin typeface="Arial"/>
                          <a:ea typeface="Arial"/>
                          <a:cs typeface="Arial"/>
                          <a:sym typeface="Arial"/>
                        </a:rPr>
                        <a:t>Lapas ielādēs laiks:</a:t>
                      </a:r>
                      <a:r>
                        <a:rPr b="0" i="1" lang="lv-LV" sz="1200" u="none" strike="noStrike">
                          <a:solidFill>
                            <a:schemeClr val="dk1"/>
                          </a:solidFill>
                          <a:latin typeface="Arial"/>
                          <a:ea typeface="Arial"/>
                          <a:cs typeface="Arial"/>
                          <a:sym typeface="Arial"/>
                        </a:rPr>
                        <a:t> </a:t>
                      </a:r>
                      <a:r>
                        <a:rPr b="0" i="0" lang="lv-LV" sz="1200" u="none" strike="noStrike">
                          <a:solidFill>
                            <a:schemeClr val="dk1"/>
                          </a:solidFill>
                          <a:latin typeface="Arial"/>
                          <a:ea typeface="Arial"/>
                          <a:cs typeface="Arial"/>
                          <a:sym typeface="Arial"/>
                        </a:rPr>
                        <a:t>Mērķis ir panākt mazāk par 2000 </a:t>
                      </a:r>
                      <a:r>
                        <a:rPr lang="lv-LV" sz="1200">
                          <a:latin typeface="Arial"/>
                          <a:ea typeface="Arial"/>
                          <a:cs typeface="Arial"/>
                          <a:sym typeface="Arial"/>
                        </a:rPr>
                        <a:t>mili</a:t>
                      </a:r>
                      <a:r>
                        <a:rPr b="0" i="0" lang="lv-LV" sz="1200" u="none" strike="noStrike">
                          <a:solidFill>
                            <a:schemeClr val="dk1"/>
                          </a:solidFill>
                          <a:latin typeface="Arial"/>
                          <a:ea typeface="Arial"/>
                          <a:cs typeface="Arial"/>
                          <a:sym typeface="Arial"/>
                        </a:rPr>
                        <a:t>sekundēm galvenajām lapām.</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1" i="1" lang="lv-LV" sz="1200" u="none" strike="noStrike">
                          <a:solidFill>
                            <a:schemeClr val="dk1"/>
                          </a:solidFill>
                          <a:latin typeface="Arial"/>
                          <a:ea typeface="Arial"/>
                          <a:cs typeface="Arial"/>
                          <a:sym typeface="Arial"/>
                        </a:rPr>
                        <a:t>Lapas ielādēs laiks </a:t>
                      </a:r>
                      <a:endParaRPr/>
                    </a:p>
                    <a:p>
                      <a:pPr indent="0" lvl="0" marL="0" marR="0" rtl="0" algn="l">
                        <a:spcBef>
                          <a:spcPts val="0"/>
                        </a:spcBef>
                        <a:spcAft>
                          <a:spcPts val="0"/>
                        </a:spcAft>
                        <a:buNone/>
                      </a:pPr>
                      <a:r>
                        <a:rPr b="0" i="1" lang="lv-LV" sz="1200" u="none" strike="noStrike">
                          <a:solidFill>
                            <a:schemeClr val="dk1"/>
                          </a:solidFill>
                          <a:latin typeface="Arial"/>
                          <a:ea typeface="Arial"/>
                          <a:cs typeface="Arial"/>
                          <a:sym typeface="Arial"/>
                        </a:rPr>
                        <a:t>(</a:t>
                      </a:r>
                      <a:r>
                        <a:rPr b="0" lang="lv-LV" sz="1200">
                          <a:latin typeface="Arial"/>
                          <a:ea typeface="Arial"/>
                          <a:cs typeface="Arial"/>
                          <a:sym typeface="Arial"/>
                        </a:rPr>
                        <a:t>Web Inspector</a:t>
                      </a:r>
                      <a:r>
                        <a:rPr b="0" i="1" lang="lv-LV" sz="1200" u="none" strike="noStrike">
                          <a:solidFill>
                            <a:schemeClr val="dk1"/>
                          </a:solidFill>
                          <a:latin typeface="Arial"/>
                          <a:ea typeface="Arial"/>
                          <a:cs typeface="Arial"/>
                          <a:sym typeface="Arial"/>
                        </a:rPr>
                        <a:t>)</a:t>
                      </a:r>
                      <a:r>
                        <a:rPr b="1" i="1" lang="lv-LV" sz="1200" u="none" strike="noStrike">
                          <a:solidFill>
                            <a:schemeClr val="dk1"/>
                          </a:solidFill>
                          <a:latin typeface="Arial"/>
                          <a:ea typeface="Arial"/>
                          <a:cs typeface="Arial"/>
                          <a:sym typeface="Arial"/>
                        </a:rPr>
                        <a:t>:</a:t>
                      </a:r>
                      <a:r>
                        <a:rPr b="0" i="1" lang="lv-LV" sz="1200" u="none" strike="noStrike">
                          <a:solidFill>
                            <a:schemeClr val="dk1"/>
                          </a:solidFill>
                          <a:latin typeface="Arial"/>
                          <a:ea typeface="Arial"/>
                          <a:cs typeface="Arial"/>
                          <a:sym typeface="Arial"/>
                        </a:rPr>
                        <a:t> 2150ms </a:t>
                      </a:r>
                      <a:endParaRPr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000">
                          <a:latin typeface="Arial"/>
                          <a:ea typeface="Arial"/>
                          <a:cs typeface="Arial"/>
                          <a:sym typeface="Arial"/>
                        </a:rPr>
                        <a:t>Lapas ielādēs laiki atbilst veiktspējas prasībām:</a:t>
                      </a:r>
                      <a:endParaRPr sz="1200"/>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txBody>
                  <a:tcPr marT="0" marB="0" marR="47625" marL="476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916850">
                <a:tc vMerge="1"/>
                <a:tc vMerge="1"/>
                <a:tc>
                  <a:txBody>
                    <a:bodyPr/>
                    <a:lstStyle/>
                    <a:p>
                      <a:pPr indent="0" lvl="0" marL="0" rtl="0" algn="l">
                        <a:spcBef>
                          <a:spcPts val="0"/>
                        </a:spcBef>
                        <a:spcAft>
                          <a:spcPts val="0"/>
                        </a:spcAft>
                        <a:buClr>
                          <a:schemeClr val="dk1"/>
                        </a:buClr>
                        <a:buSzPts val="1200"/>
                        <a:buFont typeface="Arial"/>
                        <a:buNone/>
                      </a:pPr>
                      <a:r>
                        <a:rPr lang="lv-LV" sz="1200">
                          <a:latin typeface="Arial"/>
                          <a:ea typeface="Arial"/>
                          <a:cs typeface="Arial"/>
                          <a:sym typeface="Arial"/>
                        </a:rPr>
                        <a:t>Postman</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Font typeface="Arial"/>
                        <a:buNone/>
                      </a:pPr>
                      <a:r>
                        <a:rPr b="1" i="1" lang="lv-LV" sz="1200">
                          <a:latin typeface="Arial"/>
                          <a:ea typeface="Arial"/>
                          <a:cs typeface="Arial"/>
                          <a:sym typeface="Arial"/>
                        </a:rPr>
                        <a:t>API atbildes laiks:</a:t>
                      </a:r>
                      <a:r>
                        <a:rPr i="1" lang="lv-LV" sz="1200">
                          <a:latin typeface="Arial"/>
                          <a:ea typeface="Arial"/>
                          <a:cs typeface="Arial"/>
                          <a:sym typeface="Arial"/>
                        </a:rPr>
                        <a:t> </a:t>
                      </a:r>
                      <a:r>
                        <a:rPr lang="lv-LV" sz="1200">
                          <a:latin typeface="Arial"/>
                          <a:ea typeface="Arial"/>
                          <a:cs typeface="Arial"/>
                          <a:sym typeface="Arial"/>
                        </a:rPr>
                        <a:t>Zem 500 milisekundēm kritiskiem API pieprasījumiem.</a:t>
                      </a:r>
                      <a:endParaRPr b="1" i="1" sz="1200" u="none" strike="noStrike">
                        <a:solidFill>
                          <a:schemeClr val="dk1"/>
                        </a:solidFill>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200"/>
                        <a:buFont typeface="Arial"/>
                        <a:buNone/>
                      </a:pPr>
                      <a:r>
                        <a:rPr b="1" i="1" lang="lv-LV" sz="1200">
                          <a:latin typeface="Arial"/>
                          <a:ea typeface="Arial"/>
                          <a:cs typeface="Arial"/>
                          <a:sym typeface="Arial"/>
                        </a:rPr>
                        <a:t>API atbildes laiks </a:t>
                      </a:r>
                      <a:r>
                        <a:rPr i="1" lang="lv-LV" sz="1200">
                          <a:latin typeface="Arial"/>
                          <a:ea typeface="Arial"/>
                          <a:cs typeface="Arial"/>
                          <a:sym typeface="Arial"/>
                        </a:rPr>
                        <a:t>(</a:t>
                      </a:r>
                      <a:r>
                        <a:rPr lang="lv-LV" sz="1200">
                          <a:latin typeface="Arial"/>
                          <a:ea typeface="Arial"/>
                          <a:cs typeface="Arial"/>
                          <a:sym typeface="Arial"/>
                        </a:rPr>
                        <a:t>Postman</a:t>
                      </a:r>
                      <a:r>
                        <a:rPr i="1" lang="lv-LV" sz="1200">
                          <a:latin typeface="Arial"/>
                          <a:ea typeface="Arial"/>
                          <a:cs typeface="Arial"/>
                          <a:sym typeface="Arial"/>
                        </a:rPr>
                        <a:t>)</a:t>
                      </a:r>
                      <a:r>
                        <a:rPr b="1" i="1" lang="lv-LV" sz="1200">
                          <a:latin typeface="Arial"/>
                          <a:ea typeface="Arial"/>
                          <a:cs typeface="Arial"/>
                          <a:sym typeface="Arial"/>
                        </a:rPr>
                        <a:t>:</a:t>
                      </a:r>
                      <a:r>
                        <a:rPr i="1" lang="lv-LV" sz="1200">
                          <a:latin typeface="Arial"/>
                          <a:ea typeface="Arial"/>
                          <a:cs typeface="Arial"/>
                          <a:sym typeface="Arial"/>
                        </a:rPr>
                        <a:t> 184ms (pieprasot nosūtīt POST pieprasījumu jau izveidotam lietotajam)</a:t>
                      </a:r>
                      <a:endParaRPr b="1" i="1" sz="1200" u="none" strike="noStrike">
                        <a:solidFill>
                          <a:schemeClr val="dk1"/>
                        </a:solidFill>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Font typeface="Arial"/>
                        <a:buNone/>
                      </a:pPr>
                      <a:r>
                        <a:rPr lang="lv-LV" sz="1000">
                          <a:latin typeface="Arial"/>
                          <a:ea typeface="Arial"/>
                          <a:cs typeface="Arial"/>
                          <a:sym typeface="Arial"/>
                        </a:rPr>
                        <a:t>API ielādēs laiki atbilst veiktspējas prasībām:</a:t>
                      </a:r>
                      <a:endParaRPr sz="1000">
                        <a:latin typeface="Arial"/>
                        <a:ea typeface="Arial"/>
                        <a:cs typeface="Arial"/>
                        <a:sym typeface="Arial"/>
                      </a:endParaRPr>
                    </a:p>
                  </a:txBody>
                  <a:tcPr marT="0" marB="0" marR="47625" marL="476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
        <p:nvSpPr>
          <p:cNvPr id="303" name="Google Shape;303;g3189bbb7a3a_3_0"/>
          <p:cNvSpPr txBox="1"/>
          <p:nvPr/>
        </p:nvSpPr>
        <p:spPr>
          <a:xfrm>
            <a:off x="4691452" y="0"/>
            <a:ext cx="30237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solidFill>
                  <a:srgbClr val="000000"/>
                </a:solidFill>
                <a:latin typeface="Play"/>
                <a:ea typeface="Play"/>
                <a:cs typeface="Play"/>
                <a:sym typeface="Play"/>
              </a:rPr>
              <a:t>Veiktspējas testēšana</a:t>
            </a:r>
            <a:endParaRPr>
              <a:latin typeface="Play"/>
              <a:ea typeface="Play"/>
              <a:cs typeface="Play"/>
              <a:sym typeface="Play"/>
            </a:endParaRPr>
          </a:p>
        </p:txBody>
      </p:sp>
      <p:pic>
        <p:nvPicPr>
          <p:cNvPr descr="A screenshot of a program&#10;&#10;Description automatically generated" id="304" name="Google Shape;304;g3189bbb7a3a_3_0"/>
          <p:cNvPicPr preferRelativeResize="0"/>
          <p:nvPr/>
        </p:nvPicPr>
        <p:blipFill rotWithShape="1">
          <a:blip r:embed="rId4">
            <a:alphaModFix/>
          </a:blip>
          <a:srcRect b="0" l="0" r="0" t="0"/>
          <a:stretch/>
        </p:blipFill>
        <p:spPr>
          <a:xfrm>
            <a:off x="8761125" y="1301950"/>
            <a:ext cx="2946875" cy="2458825"/>
          </a:xfrm>
          <a:prstGeom prst="rect">
            <a:avLst/>
          </a:prstGeom>
          <a:noFill/>
          <a:ln cap="flat" cmpd="sng" w="9525">
            <a:solidFill>
              <a:srgbClr val="000000"/>
            </a:solidFill>
            <a:prstDash val="solid"/>
            <a:round/>
            <a:headEnd len="sm" w="sm" type="none"/>
            <a:tailEnd len="sm" w="sm" type="none"/>
          </a:ln>
        </p:spPr>
      </p:pic>
      <p:pic>
        <p:nvPicPr>
          <p:cNvPr id="305" name="Google Shape;305;g3189bbb7a3a_3_0"/>
          <p:cNvPicPr preferRelativeResize="0"/>
          <p:nvPr/>
        </p:nvPicPr>
        <p:blipFill>
          <a:blip r:embed="rId5">
            <a:alphaModFix/>
          </a:blip>
          <a:stretch>
            <a:fillRect/>
          </a:stretch>
        </p:blipFill>
        <p:spPr>
          <a:xfrm>
            <a:off x="8672900" y="4027413"/>
            <a:ext cx="3123324" cy="264518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g31b4884235e_0_1"/>
          <p:cNvPicPr preferRelativeResize="0"/>
          <p:nvPr/>
        </p:nvPicPr>
        <p:blipFill>
          <a:blip r:embed="rId3">
            <a:alphaModFix/>
          </a:blip>
          <a:stretch>
            <a:fillRect/>
          </a:stretch>
        </p:blipFill>
        <p:spPr>
          <a:xfrm>
            <a:off x="0" y="-57150"/>
            <a:ext cx="12192000" cy="6915150"/>
          </a:xfrm>
          <a:prstGeom prst="rect">
            <a:avLst/>
          </a:prstGeom>
          <a:noFill/>
          <a:ln>
            <a:noFill/>
          </a:ln>
        </p:spPr>
      </p:pic>
      <p:graphicFrame>
        <p:nvGraphicFramePr>
          <p:cNvPr id="311" name="Google Shape;311;g31b4884235e_0_1"/>
          <p:cNvGraphicFramePr/>
          <p:nvPr/>
        </p:nvGraphicFramePr>
        <p:xfrm>
          <a:off x="280555" y="644237"/>
          <a:ext cx="3000000" cy="3000000"/>
        </p:xfrm>
        <a:graphic>
          <a:graphicData uri="http://schemas.openxmlformats.org/drawingml/2006/table">
            <a:tbl>
              <a:tblPr>
                <a:noFill/>
                <a:tableStyleId>{08AEA7FD-A0F9-4F5D-BCEE-ED64604F069D}</a:tableStyleId>
              </a:tblPr>
              <a:tblGrid>
                <a:gridCol w="904000"/>
                <a:gridCol w="2140525"/>
                <a:gridCol w="1091050"/>
                <a:gridCol w="2140525"/>
                <a:gridCol w="1945200"/>
                <a:gridCol w="3409600"/>
              </a:tblGrid>
              <a:tr h="408550">
                <a:tc>
                  <a:txBody>
                    <a:bodyPr/>
                    <a:lstStyle/>
                    <a:p>
                      <a:pPr indent="0" lvl="0" marL="0" marR="0" rtl="0" algn="ctr">
                        <a:lnSpc>
                          <a:spcPct val="100000"/>
                        </a:lnSpc>
                        <a:spcBef>
                          <a:spcPts val="0"/>
                        </a:spcBef>
                        <a:spcAft>
                          <a:spcPts val="0"/>
                        </a:spcAft>
                        <a:buClr>
                          <a:schemeClr val="dk1"/>
                        </a:buClr>
                        <a:buSzPts val="1200"/>
                        <a:buFont typeface="Arial"/>
                        <a:buNone/>
                      </a:pPr>
                      <a:r>
                        <a:rPr b="1" i="0" lang="lv-LV" sz="1200" u="none" strike="noStrike">
                          <a:latin typeface="Arial"/>
                          <a:ea typeface="Arial"/>
                          <a:cs typeface="Arial"/>
                          <a:sym typeface="Arial"/>
                        </a:rPr>
                        <a:t>Testēšanas veids</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Clr>
                          <a:schemeClr val="dk1"/>
                        </a:buClr>
                        <a:buSzPts val="1200"/>
                        <a:buFont typeface="Arial"/>
                        <a:buNone/>
                      </a:pPr>
                      <a:r>
                        <a:rPr b="1" lang="lv-LV" sz="1200">
                          <a:solidFill>
                            <a:schemeClr val="dk1"/>
                          </a:solidFill>
                          <a:latin typeface="Arial"/>
                          <a:ea typeface="Arial"/>
                          <a:cs typeface="Arial"/>
                          <a:sym typeface="Arial"/>
                        </a:rPr>
                        <a:t>Mērķis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Izmantotais rīks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Testēšanas parametri (kritēriji)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i="0" lang="lv-LV" sz="1200" u="none" strike="noStrike">
                          <a:solidFill>
                            <a:schemeClr val="dk1"/>
                          </a:solidFill>
                          <a:latin typeface="Arial"/>
                          <a:ea typeface="Arial"/>
                          <a:cs typeface="Arial"/>
                          <a:sym typeface="Arial"/>
                        </a:rPr>
                        <a:t>Rezultāti</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Secinājumi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r>
              <a:tr h="5507125">
                <a:tc>
                  <a:txBody>
                    <a:bodyPr/>
                    <a:lstStyle/>
                    <a:p>
                      <a:pPr indent="0" lvl="0" marL="0" marR="0" rtl="0" algn="l">
                        <a:lnSpc>
                          <a:spcPct val="1000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Slodzes testēšana</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Dinamiski pārbaudīt portāla reakciju un veiktspēju, ja vienlaicīgi piekļūst liels lietotāju skaits, lai novērtētu tā spēju stabilitāti normālos slodzes apstākļos.</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Apache JMeter</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lang="lv-LV" sz="1200">
                          <a:latin typeface="Arial"/>
                          <a:ea typeface="Arial"/>
                          <a:cs typeface="Arial"/>
                          <a:sym typeface="Arial"/>
                        </a:rPr>
                        <a:t>100, 1000 vienlaicīgo lietotāju pieslēgšanās simulācija</a:t>
                      </a:r>
                      <a:endParaRPr/>
                    </a:p>
                    <a:p>
                      <a:pPr indent="0" lvl="0" marL="0" marR="0" rtl="0" algn="l">
                        <a:lnSpc>
                          <a:spcPct val="100000"/>
                        </a:lnSpc>
                        <a:spcBef>
                          <a:spcPts val="0"/>
                        </a:spcBef>
                        <a:spcAft>
                          <a:spcPts val="0"/>
                        </a:spcAft>
                        <a:buClr>
                          <a:schemeClr val="dk1"/>
                        </a:buClr>
                        <a:buSzPts val="1200"/>
                        <a:buFont typeface="Arial"/>
                        <a:buNone/>
                      </a:pPr>
                      <a:r>
                        <a:rPr b="0" lang="lv-LV" sz="1200">
                          <a:latin typeface="Arial"/>
                          <a:ea typeface="Arial"/>
                          <a:cs typeface="Arial"/>
                          <a:sym typeface="Arial"/>
                        </a:rPr>
                        <a:t>(</a:t>
                      </a:r>
                      <a:r>
                        <a:rPr b="0" i="0" lang="lv-LV" sz="1200" u="none" strike="noStrike">
                          <a:solidFill>
                            <a:schemeClr val="dk1"/>
                          </a:solidFill>
                          <a:latin typeface="Arial"/>
                          <a:ea typeface="Arial"/>
                          <a:cs typeface="Arial"/>
                          <a:sym typeface="Arial"/>
                        </a:rPr>
                        <a:t>vidējais atbildes laiks ir zem 3 sekundēm un kļūdu līmenis nepārsniedz 1%)</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100 HTTP pieprasījumi – Kļūdu nav – vidējais atbildes laiks 232ms</a:t>
                      </a:r>
                      <a:endParaRPr/>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lv-LV" sz="1200">
                          <a:latin typeface="Arial"/>
                          <a:ea typeface="Arial"/>
                          <a:cs typeface="Arial"/>
                          <a:sym typeface="Arial"/>
                        </a:rPr>
                        <a:t>1000 HTTP pieprasījumi – Kļūdu nav – vidējais atbildes laiks 1079ms</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Sistēmas reakcija normālos augstas slodzes apstākļos nodrošinās lietotāju apmierinātību.</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txBody>
                  <a:tcPr marT="0" marB="0" marR="47625" marL="476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
        <p:nvSpPr>
          <p:cNvPr id="312" name="Google Shape;312;g31b4884235e_0_1"/>
          <p:cNvSpPr txBox="1"/>
          <p:nvPr/>
        </p:nvSpPr>
        <p:spPr>
          <a:xfrm>
            <a:off x="4602001" y="0"/>
            <a:ext cx="2988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solidFill>
                  <a:srgbClr val="000000"/>
                </a:solidFill>
                <a:latin typeface="Play"/>
                <a:ea typeface="Play"/>
                <a:cs typeface="Play"/>
                <a:sym typeface="Play"/>
              </a:rPr>
              <a:t>Veiktspējas testēšana</a:t>
            </a:r>
            <a:endParaRPr>
              <a:latin typeface="Play"/>
              <a:ea typeface="Play"/>
              <a:cs typeface="Play"/>
              <a:sym typeface="Play"/>
            </a:endParaRPr>
          </a:p>
        </p:txBody>
      </p:sp>
      <p:pic>
        <p:nvPicPr>
          <p:cNvPr id="313" name="Google Shape;313;g31b4884235e_0_1"/>
          <p:cNvPicPr preferRelativeResize="0"/>
          <p:nvPr/>
        </p:nvPicPr>
        <p:blipFill>
          <a:blip r:embed="rId4">
            <a:alphaModFix/>
          </a:blip>
          <a:stretch>
            <a:fillRect/>
          </a:stretch>
        </p:blipFill>
        <p:spPr>
          <a:xfrm>
            <a:off x="8575750" y="1525900"/>
            <a:ext cx="3220001" cy="48409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g31b4884235e_0_10"/>
          <p:cNvPicPr preferRelativeResize="0"/>
          <p:nvPr/>
        </p:nvPicPr>
        <p:blipFill>
          <a:blip r:embed="rId3">
            <a:alphaModFix/>
          </a:blip>
          <a:stretch>
            <a:fillRect/>
          </a:stretch>
        </p:blipFill>
        <p:spPr>
          <a:xfrm>
            <a:off x="0" y="-57150"/>
            <a:ext cx="12192000" cy="6915150"/>
          </a:xfrm>
          <a:prstGeom prst="rect">
            <a:avLst/>
          </a:prstGeom>
          <a:noFill/>
          <a:ln>
            <a:noFill/>
          </a:ln>
        </p:spPr>
      </p:pic>
      <p:graphicFrame>
        <p:nvGraphicFramePr>
          <p:cNvPr id="319" name="Google Shape;319;g31b4884235e_0_10"/>
          <p:cNvGraphicFramePr/>
          <p:nvPr/>
        </p:nvGraphicFramePr>
        <p:xfrm>
          <a:off x="280555" y="644237"/>
          <a:ext cx="3000000" cy="3000000"/>
        </p:xfrm>
        <a:graphic>
          <a:graphicData uri="http://schemas.openxmlformats.org/drawingml/2006/table">
            <a:tbl>
              <a:tblPr>
                <a:noFill/>
                <a:tableStyleId>{08AEA7FD-A0F9-4F5D-BCEE-ED64604F069D}</a:tableStyleId>
              </a:tblPr>
              <a:tblGrid>
                <a:gridCol w="904000"/>
                <a:gridCol w="2140525"/>
                <a:gridCol w="1091050"/>
                <a:gridCol w="1883350"/>
                <a:gridCol w="2082350"/>
                <a:gridCol w="3649650"/>
              </a:tblGrid>
              <a:tr h="732525">
                <a:tc>
                  <a:txBody>
                    <a:bodyPr/>
                    <a:lstStyle/>
                    <a:p>
                      <a:pPr indent="0" lvl="0" marL="0" marR="0" rtl="0" algn="ctr">
                        <a:lnSpc>
                          <a:spcPct val="100000"/>
                        </a:lnSpc>
                        <a:spcBef>
                          <a:spcPts val="0"/>
                        </a:spcBef>
                        <a:spcAft>
                          <a:spcPts val="0"/>
                        </a:spcAft>
                        <a:buClr>
                          <a:schemeClr val="dk1"/>
                        </a:buClr>
                        <a:buSzPts val="1200"/>
                        <a:buFont typeface="Arial"/>
                        <a:buNone/>
                      </a:pPr>
                      <a:r>
                        <a:rPr b="1" i="0" lang="lv-LV" sz="1200" u="none" strike="noStrike">
                          <a:latin typeface="Arial"/>
                          <a:ea typeface="Arial"/>
                          <a:cs typeface="Arial"/>
                          <a:sym typeface="Arial"/>
                        </a:rPr>
                        <a:t>Testēšanas veids</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Clr>
                          <a:schemeClr val="dk1"/>
                        </a:buClr>
                        <a:buSzPts val="1200"/>
                        <a:buFont typeface="Arial"/>
                        <a:buNone/>
                      </a:pPr>
                      <a:r>
                        <a:rPr b="1" lang="lv-LV" sz="1200">
                          <a:solidFill>
                            <a:schemeClr val="dk1"/>
                          </a:solidFill>
                          <a:latin typeface="Arial"/>
                          <a:ea typeface="Arial"/>
                          <a:cs typeface="Arial"/>
                          <a:sym typeface="Arial"/>
                        </a:rPr>
                        <a:t>Mērķis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Izmantotais rīks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Testēšanas parametri (kritēriji)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i="0" lang="lv-LV" sz="1200" u="none" strike="noStrike">
                          <a:solidFill>
                            <a:schemeClr val="dk1"/>
                          </a:solidFill>
                          <a:latin typeface="Arial"/>
                          <a:ea typeface="Arial"/>
                          <a:cs typeface="Arial"/>
                          <a:sym typeface="Arial"/>
                        </a:rPr>
                        <a:t>Rezultāti</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Secinājumi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r>
              <a:tr h="5183500">
                <a:tc>
                  <a:txBody>
                    <a:bodyPr/>
                    <a:lstStyle/>
                    <a:p>
                      <a:pPr indent="0" lvl="0" marL="0" marR="0" rtl="0" algn="l">
                        <a:lnSpc>
                          <a:spcPct val="1000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Stresa testēšana</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Pārbaudīt, kā portāls Demoblaze reaģē ārkārtējos apstākļos, kuros lietotāju skaits pārsniedz sistēmas parasto kapacitāti, lai novērtētu stabilitāti un veiktspēju pie īpaši augstas slodzes.</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Apache JMeter</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lang="lv-LV" sz="1200">
                          <a:latin typeface="Arial"/>
                          <a:ea typeface="Arial"/>
                          <a:cs typeface="Arial"/>
                          <a:sym typeface="Arial"/>
                        </a:rPr>
                        <a:t>2000, 5000, 10000 vienlaicīgo lietotāju pieslēgšanās simulācija</a:t>
                      </a:r>
                      <a:endParaRPr/>
                    </a:p>
                    <a:p>
                      <a:pPr indent="0" lvl="0" marL="0" marR="0" rtl="0" algn="l">
                        <a:lnSpc>
                          <a:spcPct val="100000"/>
                        </a:lnSpc>
                        <a:spcBef>
                          <a:spcPts val="0"/>
                        </a:spcBef>
                        <a:spcAft>
                          <a:spcPts val="0"/>
                        </a:spcAft>
                        <a:buClr>
                          <a:schemeClr val="dk1"/>
                        </a:buClr>
                        <a:buSzPts val="1200"/>
                        <a:buFont typeface="Arial"/>
                        <a:buNone/>
                      </a:pPr>
                      <a:r>
                        <a:rPr b="0" lang="lv-LV" sz="1200">
                          <a:latin typeface="Arial"/>
                          <a:ea typeface="Arial"/>
                          <a:cs typeface="Arial"/>
                          <a:sym typeface="Arial"/>
                        </a:rPr>
                        <a:t>(</a:t>
                      </a:r>
                      <a:r>
                        <a:rPr b="0" i="0" lang="lv-LV" sz="1200" u="none" strike="noStrike">
                          <a:solidFill>
                            <a:schemeClr val="dk1"/>
                          </a:solidFill>
                          <a:latin typeface="Arial"/>
                          <a:ea typeface="Arial"/>
                          <a:cs typeface="Arial"/>
                          <a:sym typeface="Arial"/>
                        </a:rPr>
                        <a:t>noskaidrot sistēmas vājās vietas</a:t>
                      </a:r>
                      <a:r>
                        <a:rPr b="0" lang="lv-LV" sz="1200">
                          <a:latin typeface="Arial"/>
                          <a:ea typeface="Arial"/>
                          <a:cs typeface="Arial"/>
                          <a:sym typeface="Arial"/>
                        </a:rPr>
                        <a:t>)</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lv-LV" sz="1200">
                          <a:latin typeface="Arial"/>
                          <a:ea typeface="Arial"/>
                          <a:cs typeface="Arial"/>
                          <a:sym typeface="Arial"/>
                        </a:rPr>
                        <a:t>2000 HTTP pieprasījumi – Kļūdu nav – vidējais atbildes laiks 3313ms</a:t>
                      </a:r>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lv-LV" sz="1200">
                          <a:latin typeface="Arial"/>
                          <a:ea typeface="Arial"/>
                          <a:cs typeface="Arial"/>
                          <a:sym typeface="Arial"/>
                        </a:rPr>
                        <a:t>5000 HTTP pieprasījumi – Kļūdas 29% – vidējais atbildes laiks 5696ms</a:t>
                      </a:r>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lv-LV" sz="1200">
                          <a:latin typeface="Arial"/>
                          <a:ea typeface="Arial"/>
                          <a:cs typeface="Arial"/>
                          <a:sym typeface="Arial"/>
                        </a:rPr>
                        <a:t>10000 HTTP pieprasījumi – Kļūdas 63% – vidējais atbildes laiks 2920ms</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Stresa testēšanas rezultātā pārbaudīta sistēmas elastība un reakcija, kad vienlaicīgo lietotāju skaits pārsniedz parasto kapacitāti un šīs sistēmas gadījumā pie 5000HTTP pieprasījumiem 29% nebija apstrādāti. </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t/>
                      </a:r>
                      <a:endParaRPr sz="1200">
                        <a:latin typeface="Arial"/>
                        <a:ea typeface="Arial"/>
                        <a:cs typeface="Arial"/>
                        <a:sym typeface="Arial"/>
                      </a:endParaRPr>
                    </a:p>
                  </a:txBody>
                  <a:tcPr marT="0" marB="0" marR="47625" marL="476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
        <p:nvSpPr>
          <p:cNvPr id="320" name="Google Shape;320;g31b4884235e_0_10"/>
          <p:cNvSpPr txBox="1"/>
          <p:nvPr/>
        </p:nvSpPr>
        <p:spPr>
          <a:xfrm>
            <a:off x="4536915" y="0"/>
            <a:ext cx="3238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solidFill>
                  <a:srgbClr val="000000"/>
                </a:solidFill>
                <a:latin typeface="Play"/>
                <a:ea typeface="Play"/>
                <a:cs typeface="Play"/>
                <a:sym typeface="Play"/>
              </a:rPr>
              <a:t>Veiktspējas testēšana</a:t>
            </a:r>
            <a:endParaRPr>
              <a:latin typeface="Play"/>
              <a:ea typeface="Play"/>
              <a:cs typeface="Play"/>
              <a:sym typeface="Play"/>
            </a:endParaRPr>
          </a:p>
        </p:txBody>
      </p:sp>
      <p:pic>
        <p:nvPicPr>
          <p:cNvPr id="321" name="Google Shape;321;g31b4884235e_0_10"/>
          <p:cNvPicPr preferRelativeResize="0"/>
          <p:nvPr/>
        </p:nvPicPr>
        <p:blipFill>
          <a:blip r:embed="rId4">
            <a:alphaModFix/>
          </a:blip>
          <a:stretch>
            <a:fillRect/>
          </a:stretch>
        </p:blipFill>
        <p:spPr>
          <a:xfrm>
            <a:off x="8452475" y="2529225"/>
            <a:ext cx="3458975" cy="310822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g3189bbb7a3a_3_8"/>
          <p:cNvPicPr preferRelativeResize="0"/>
          <p:nvPr/>
        </p:nvPicPr>
        <p:blipFill>
          <a:blip r:embed="rId3">
            <a:alphaModFix/>
          </a:blip>
          <a:stretch>
            <a:fillRect/>
          </a:stretch>
        </p:blipFill>
        <p:spPr>
          <a:xfrm>
            <a:off x="0" y="-57150"/>
            <a:ext cx="12192000" cy="6915150"/>
          </a:xfrm>
          <a:prstGeom prst="rect">
            <a:avLst/>
          </a:prstGeom>
          <a:noFill/>
          <a:ln>
            <a:noFill/>
          </a:ln>
        </p:spPr>
      </p:pic>
      <p:graphicFrame>
        <p:nvGraphicFramePr>
          <p:cNvPr id="327" name="Google Shape;327;g3189bbb7a3a_3_8"/>
          <p:cNvGraphicFramePr/>
          <p:nvPr/>
        </p:nvGraphicFramePr>
        <p:xfrm>
          <a:off x="334594" y="946275"/>
          <a:ext cx="3000000" cy="3000000"/>
        </p:xfrm>
        <a:graphic>
          <a:graphicData uri="http://schemas.openxmlformats.org/drawingml/2006/table">
            <a:tbl>
              <a:tblPr>
                <a:noFill/>
                <a:tableStyleId>{08AEA7FD-A0F9-4F5D-BCEE-ED64604F069D}</a:tableStyleId>
              </a:tblPr>
              <a:tblGrid>
                <a:gridCol w="1353475"/>
                <a:gridCol w="3674975"/>
                <a:gridCol w="967600"/>
                <a:gridCol w="3951750"/>
                <a:gridCol w="1605975"/>
              </a:tblGrid>
              <a:tr h="262150">
                <a:tc>
                  <a:txBody>
                    <a:bodyPr/>
                    <a:lstStyle/>
                    <a:p>
                      <a:pPr indent="0" lvl="0" marL="0" marR="0" rtl="0" algn="ctr">
                        <a:lnSpc>
                          <a:spcPct val="100000"/>
                        </a:lnSpc>
                        <a:spcBef>
                          <a:spcPts val="0"/>
                        </a:spcBef>
                        <a:spcAft>
                          <a:spcPts val="0"/>
                        </a:spcAft>
                        <a:buClr>
                          <a:schemeClr val="dk1"/>
                        </a:buClr>
                        <a:buSzPts val="1200"/>
                        <a:buFont typeface="Arial"/>
                        <a:buNone/>
                      </a:pPr>
                      <a:r>
                        <a:rPr b="1" i="0" lang="lv-LV" sz="1200" u="none" strike="noStrike">
                          <a:latin typeface="Arial"/>
                          <a:ea typeface="Arial"/>
                          <a:cs typeface="Arial"/>
                          <a:sym typeface="Arial"/>
                        </a:rPr>
                        <a:t>Testēšanas kritērijs</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Clr>
                          <a:schemeClr val="dk1"/>
                        </a:buClr>
                        <a:buSzPts val="1200"/>
                        <a:buFont typeface="Arial"/>
                        <a:buNone/>
                      </a:pPr>
                      <a:r>
                        <a:rPr b="1" lang="lv-LV" sz="1200">
                          <a:solidFill>
                            <a:schemeClr val="dk1"/>
                          </a:solidFill>
                          <a:latin typeface="Arial"/>
                          <a:ea typeface="Arial"/>
                          <a:cs typeface="Arial"/>
                          <a:sym typeface="Arial"/>
                        </a:rPr>
                        <a:t>Mērķis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Izmantotais rīks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i="0" lang="lv-LV" sz="1200" u="none" strike="noStrike">
                          <a:solidFill>
                            <a:schemeClr val="dk1"/>
                          </a:solidFill>
                          <a:latin typeface="Arial"/>
                          <a:ea typeface="Arial"/>
                          <a:cs typeface="Arial"/>
                          <a:sym typeface="Arial"/>
                        </a:rPr>
                        <a:t>Rezultāti</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Secinājumi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r>
              <a:tr h="341100">
                <a:tc>
                  <a:txBody>
                    <a:bodyPr/>
                    <a:lstStyle/>
                    <a:p>
                      <a:pPr indent="0" lvl="0" marL="0" marR="0" rtl="0" algn="l">
                        <a:spcBef>
                          <a:spcPts val="0"/>
                        </a:spcBef>
                        <a:spcAft>
                          <a:spcPts val="0"/>
                        </a:spcAft>
                        <a:buNone/>
                      </a:pPr>
                      <a:r>
                        <a:rPr b="0" i="0" lang="lv-LV" sz="1200" u="none" strike="noStrike">
                          <a:solidFill>
                            <a:srgbClr val="000000"/>
                          </a:solidFill>
                          <a:latin typeface="Arial"/>
                          <a:ea typeface="Arial"/>
                          <a:cs typeface="Arial"/>
                          <a:sym typeface="Arial"/>
                        </a:rPr>
                        <a:t>Datu šifrēšanas pārbaude (HTTPS)</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HTTPS norāda, ka datu pārraide starp lietotāju un serveri ir šifrēta, kas ir pirmais solis datu aizsardzībai.</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lang="lv-LV" sz="1200">
                          <a:latin typeface="Arial"/>
                          <a:ea typeface="Arial"/>
                          <a:cs typeface="Arial"/>
                          <a:sym typeface="Arial"/>
                        </a:rPr>
                        <a:t>Web Inspector (Safari)</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Mājas lapai Demoblaze.com nodrošinata HTTPS šifrēšana gan pašai lapai (</a:t>
                      </a:r>
                      <a:r>
                        <a:rPr b="0" i="0" lang="lv-LV" sz="1200">
                          <a:solidFill>
                            <a:schemeClr val="dk1"/>
                          </a:solidFill>
                          <a:latin typeface="Arial"/>
                          <a:ea typeface="Arial"/>
                          <a:cs typeface="Arial"/>
                          <a:sym typeface="Arial"/>
                        </a:rPr>
                        <a:t>DNS:</a:t>
                      </a:r>
                      <a:r>
                        <a:rPr b="0" i="0" lang="lv-LV" sz="1200" u="sng">
                          <a:solidFill>
                            <a:schemeClr val="dk1"/>
                          </a:solidFill>
                          <a:latin typeface="Arial"/>
                          <a:ea typeface="Arial"/>
                          <a:cs typeface="Arial"/>
                          <a:sym typeface="Arial"/>
                          <a:hlinkClick r:id="rId4">
                            <a:extLst>
                              <a:ext uri="{A12FA001-AC4F-418D-AE19-62706E023703}">
                                <ahyp:hlinkClr val="tx"/>
                              </a:ext>
                            </a:extLst>
                          </a:hlinkClick>
                        </a:rPr>
                        <a:t>www.demoblaze.com</a:t>
                      </a:r>
                      <a:r>
                        <a:rPr b="0" i="0" lang="lv-LV" sz="1200" u="none" strike="noStrike">
                          <a:solidFill>
                            <a:schemeClr val="dk1"/>
                          </a:solidFill>
                          <a:latin typeface="Arial"/>
                          <a:ea typeface="Arial"/>
                          <a:cs typeface="Arial"/>
                          <a:sym typeface="Arial"/>
                        </a:rPr>
                        <a:t>), gan tas API serverim (</a:t>
                      </a:r>
                      <a:r>
                        <a:rPr b="0" i="0" lang="lv-LV" sz="1200" u="none" strike="noStrike">
                          <a:solidFill>
                            <a:srgbClr val="000000"/>
                          </a:solidFill>
                          <a:latin typeface="Arial"/>
                          <a:ea typeface="Arial"/>
                          <a:cs typeface="Arial"/>
                          <a:sym typeface="Arial"/>
                        </a:rPr>
                        <a:t>DNS:api.demoblaze.com), izmantojot savienojuma protokolu TLS 1.3 un šifrēšanu </a:t>
                      </a:r>
                      <a:r>
                        <a:rPr lang="lv-LV" sz="1200">
                          <a:latin typeface="Arial"/>
                          <a:ea typeface="Arial"/>
                          <a:cs typeface="Arial"/>
                          <a:sym typeface="Arial"/>
                        </a:rPr>
                        <a:t>AES_128_GCM_SHA256</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t/>
                      </a:r>
                      <a:endParaRPr sz="1200">
                        <a:latin typeface="Arial"/>
                        <a:ea typeface="Arial"/>
                        <a:cs typeface="Arial"/>
                        <a:sym typeface="Arial"/>
                      </a:endParaRPr>
                    </a:p>
                    <a:p>
                      <a:pPr indent="0" lvl="0" marL="0" marR="0" rtl="0" algn="l">
                        <a:spcBef>
                          <a:spcPts val="0"/>
                        </a:spcBef>
                        <a:spcAft>
                          <a:spcPts val="0"/>
                        </a:spcAft>
                        <a:buNone/>
                      </a:pPr>
                      <a:r>
                        <a:rPr lang="lv-LV" sz="1200">
                          <a:latin typeface="Arial"/>
                          <a:ea typeface="Arial"/>
                          <a:cs typeface="Arial"/>
                          <a:sym typeface="Arial"/>
                        </a:rPr>
                        <a:t>M</a:t>
                      </a:r>
                      <a:r>
                        <a:rPr lang="lv-LV" sz="1200">
                          <a:latin typeface="Arial"/>
                          <a:ea typeface="Arial"/>
                          <a:cs typeface="Arial"/>
                          <a:sym typeface="Arial"/>
                        </a:rPr>
                        <a:t>ājas lapai nodrošināta datu šifrēšana.</a:t>
                      </a:r>
                      <a:endParaRPr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1071900">
                <a:tc>
                  <a:txBody>
                    <a:bodyPr/>
                    <a:lstStyle/>
                    <a:p>
                      <a:pPr indent="0" lvl="0" marL="0" marR="0" rtl="0" algn="l">
                        <a:lnSpc>
                          <a:spcPct val="1000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Izmantoto bibliotēku versijas</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Novecojušās bibliotēkas:</a:t>
                      </a:r>
                      <a:endParaRPr/>
                    </a:p>
                    <a:p>
                      <a:pPr indent="-171450" lvl="0" marL="171450" marR="0" rtl="0" algn="l">
                        <a:lnSpc>
                          <a:spcPct val="100000"/>
                        </a:lnSpc>
                        <a:spcBef>
                          <a:spcPts val="0"/>
                        </a:spcBef>
                        <a:spcAft>
                          <a:spcPts val="0"/>
                        </a:spcAft>
                        <a:buClr>
                          <a:srgbClr val="000000"/>
                        </a:buClr>
                        <a:buSzPts val="1200"/>
                        <a:buFont typeface="Arial"/>
                        <a:buChar char="-"/>
                      </a:pPr>
                      <a:r>
                        <a:rPr b="0" i="0" lang="lv-LV" sz="1200" u="none" strike="noStrike">
                          <a:solidFill>
                            <a:srgbClr val="000000"/>
                          </a:solidFill>
                          <a:latin typeface="Arial"/>
                          <a:ea typeface="Arial"/>
                          <a:cs typeface="Arial"/>
                          <a:sym typeface="Arial"/>
                        </a:rPr>
                        <a:t>var būt ievainojamība, kas ļauj veikt uzbrukumus</a:t>
                      </a:r>
                      <a:endParaRPr/>
                    </a:p>
                    <a:p>
                      <a:pPr indent="-171450" lvl="0" marL="171450" marR="0" rtl="0" algn="l">
                        <a:lnSpc>
                          <a:spcPct val="100000"/>
                        </a:lnSpc>
                        <a:spcBef>
                          <a:spcPts val="0"/>
                        </a:spcBef>
                        <a:spcAft>
                          <a:spcPts val="0"/>
                        </a:spcAft>
                        <a:buClr>
                          <a:srgbClr val="000000"/>
                        </a:buClr>
                        <a:buSzPts val="1200"/>
                        <a:buFont typeface="Arial"/>
                        <a:buChar char="-"/>
                      </a:pPr>
                      <a:r>
                        <a:rPr b="0" i="0" lang="lv-LV" sz="1200" u="none" strike="noStrike">
                          <a:solidFill>
                            <a:srgbClr val="000000"/>
                          </a:solidFill>
                          <a:latin typeface="Arial"/>
                          <a:ea typeface="Arial"/>
                          <a:cs typeface="Arial"/>
                          <a:sym typeface="Arial"/>
                        </a:rPr>
                        <a:t>nesatur jaunākas papildus funkcijas un iespējas</a:t>
                      </a:r>
                      <a:endParaRPr/>
                    </a:p>
                    <a:p>
                      <a:pPr indent="-171450" lvl="0" marL="171450" marR="0" rtl="0" algn="l">
                        <a:lnSpc>
                          <a:spcPct val="100000"/>
                        </a:lnSpc>
                        <a:spcBef>
                          <a:spcPts val="0"/>
                        </a:spcBef>
                        <a:spcAft>
                          <a:spcPts val="0"/>
                        </a:spcAft>
                        <a:buClr>
                          <a:srgbClr val="000000"/>
                        </a:buClr>
                        <a:buSzPts val="1200"/>
                        <a:buFont typeface="Arial"/>
                        <a:buChar char="-"/>
                      </a:pPr>
                      <a:r>
                        <a:rPr b="0" i="0" lang="lv-LV" sz="1200" u="none" strike="noStrike">
                          <a:solidFill>
                            <a:srgbClr val="000000"/>
                          </a:solidFill>
                          <a:latin typeface="Arial"/>
                          <a:ea typeface="Arial"/>
                          <a:cs typeface="Arial"/>
                          <a:sym typeface="Arial"/>
                        </a:rPr>
                        <a:t>var rasties problēma ar satura attēlošanu vai funkcionalitāti jaunākajos pārlūkos </a:t>
                      </a:r>
                      <a:endParaRPr/>
                    </a:p>
                    <a:p>
                      <a:pPr indent="-171450" lvl="0" marL="171450" marR="0" rtl="0" algn="l">
                        <a:lnSpc>
                          <a:spcPct val="100000"/>
                        </a:lnSpc>
                        <a:spcBef>
                          <a:spcPts val="0"/>
                        </a:spcBef>
                        <a:spcAft>
                          <a:spcPts val="0"/>
                        </a:spcAft>
                        <a:buClr>
                          <a:srgbClr val="000000"/>
                        </a:buClr>
                        <a:buSzPts val="1200"/>
                        <a:buFont typeface="Arial"/>
                        <a:buChar char="-"/>
                      </a:pPr>
                      <a:r>
                        <a:rPr b="0" i="0" lang="lv-LV" sz="1200" u="none" strike="noStrike">
                          <a:solidFill>
                            <a:srgbClr val="000000"/>
                          </a:solidFill>
                          <a:latin typeface="Arial"/>
                          <a:ea typeface="Arial"/>
                          <a:cs typeface="Arial"/>
                          <a:sym typeface="Arial"/>
                        </a:rPr>
                        <a:t>var palielināt lapas ielādēs laiku</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lang="lv-LV" sz="1200">
                          <a:latin typeface="Arial"/>
                          <a:ea typeface="Arial"/>
                          <a:cs typeface="Arial"/>
                          <a:sym typeface="Arial"/>
                        </a:rPr>
                        <a:t>Web Inspector (Safari)</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1" i="1" lang="lv-LV" sz="1200" u="none">
                          <a:solidFill>
                            <a:schemeClr val="dk1"/>
                          </a:solidFill>
                          <a:latin typeface="Arial"/>
                          <a:ea typeface="Arial"/>
                          <a:cs typeface="Arial"/>
                          <a:sym typeface="Arial"/>
                        </a:rPr>
                        <a:t>Bootstrap</a:t>
                      </a:r>
                      <a:r>
                        <a:rPr b="0" lang="lv-LV" sz="1200" u="none">
                          <a:solidFill>
                            <a:schemeClr val="dk1"/>
                          </a:solidFill>
                          <a:latin typeface="Arial"/>
                          <a:ea typeface="Arial"/>
                          <a:cs typeface="Arial"/>
                          <a:sym typeface="Arial"/>
                        </a:rPr>
                        <a:t> v4.0.0- aktuālā versija </a:t>
                      </a:r>
                      <a:r>
                        <a:rPr b="0" i="0" lang="lv-LV" sz="1200" u="none" strike="noStrike">
                          <a:solidFill>
                            <a:schemeClr val="dk1"/>
                          </a:solidFill>
                          <a:latin typeface="Arial"/>
                          <a:ea typeface="Arial"/>
                          <a:cs typeface="Arial"/>
                          <a:sym typeface="Arial"/>
                        </a:rPr>
                        <a:t>v5.3.3</a:t>
                      </a:r>
                      <a:endParaRPr/>
                    </a:p>
                    <a:p>
                      <a:pPr indent="0" lvl="0" marL="0" marR="0" rtl="0" algn="l">
                        <a:lnSpc>
                          <a:spcPct val="100000"/>
                        </a:lnSpc>
                        <a:spcBef>
                          <a:spcPts val="0"/>
                        </a:spcBef>
                        <a:spcAft>
                          <a:spcPts val="0"/>
                        </a:spcAft>
                        <a:buClr>
                          <a:schemeClr val="dk1"/>
                        </a:buClr>
                        <a:buSzPts val="1200"/>
                        <a:buFont typeface="Arial"/>
                        <a:buNone/>
                      </a:pPr>
                      <a:r>
                        <a:rPr b="1" i="1" lang="lv-LV" sz="1200" u="none">
                          <a:solidFill>
                            <a:schemeClr val="dk1"/>
                          </a:solidFill>
                          <a:latin typeface="Arial"/>
                          <a:ea typeface="Arial"/>
                          <a:cs typeface="Arial"/>
                          <a:sym typeface="Arial"/>
                        </a:rPr>
                        <a:t>jQuery</a:t>
                      </a:r>
                      <a:r>
                        <a:rPr b="0" lang="lv-LV" sz="1200" u="none">
                          <a:solidFill>
                            <a:schemeClr val="dk1"/>
                          </a:solidFill>
                          <a:latin typeface="Arial"/>
                          <a:ea typeface="Arial"/>
                          <a:cs typeface="Arial"/>
                          <a:sym typeface="Arial"/>
                        </a:rPr>
                        <a:t> v3.2.1 - aktuālā versija </a:t>
                      </a:r>
                      <a:r>
                        <a:rPr b="0" i="0" lang="lv-LV" sz="1200" u="sng" strike="noStrike">
                          <a:solidFill>
                            <a:schemeClr val="dk1"/>
                          </a:solidFill>
                          <a:latin typeface="Arial"/>
                          <a:ea typeface="Arial"/>
                          <a:cs typeface="Arial"/>
                          <a:sym typeface="Arial"/>
                          <a:hlinkClick r:id="rId5">
                            <a:extLst>
                              <a:ext uri="{A12FA001-AC4F-418D-AE19-62706E023703}">
                                <ahyp:hlinkClr val="tx"/>
                              </a:ext>
                            </a:extLst>
                          </a:hlinkClick>
                        </a:rPr>
                        <a:t>v3.7.1</a:t>
                      </a:r>
                      <a:endParaRPr b="0" i="0" sz="1200" u="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1" i="1" lang="lv-LV" sz="1200" u="none">
                          <a:solidFill>
                            <a:schemeClr val="dk1"/>
                          </a:solidFill>
                          <a:latin typeface="Arial"/>
                          <a:ea typeface="Arial"/>
                          <a:cs typeface="Arial"/>
                          <a:sym typeface="Arial"/>
                        </a:rPr>
                        <a:t>Video.js </a:t>
                      </a:r>
                      <a:r>
                        <a:rPr b="0" lang="lv-LV" sz="1200" u="none">
                          <a:solidFill>
                            <a:schemeClr val="dk1"/>
                          </a:solidFill>
                          <a:latin typeface="Arial"/>
                          <a:ea typeface="Arial"/>
                          <a:cs typeface="Arial"/>
                          <a:sym typeface="Arial"/>
                        </a:rPr>
                        <a:t>7.6.5 - aktuālā versija v.8.19.1</a:t>
                      </a:r>
                      <a:endParaRPr b="0" sz="1200" u="none">
                        <a:solidFill>
                          <a:schemeClr val="dk1"/>
                        </a:solidFill>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Bibliotēkas nav atjauninātas, kas var rādīt potenciālos drošības riskus.</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1594025">
                <a:tc>
                  <a:txBody>
                    <a:bodyPr/>
                    <a:lstStyle/>
                    <a:p>
                      <a:pPr indent="0" lvl="0" marL="0" marR="0" rtl="0" algn="l">
                        <a:lnSpc>
                          <a:spcPct val="1000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Paroles drošība</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Pārbaudīt vietnes autentifikācijas procesu no drošības viedokļa</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lang="lv-LV" sz="1200">
                          <a:latin typeface="Arial"/>
                          <a:ea typeface="Arial"/>
                          <a:cs typeface="Arial"/>
                          <a:sym typeface="Arial"/>
                        </a:rPr>
                        <a:t>Web Inspector (Safari)</a:t>
                      </a:r>
                      <a:endParaRPr/>
                    </a:p>
                    <a:p>
                      <a:pPr indent="0" lvl="0" marL="0" marR="0" rtl="0" algn="l">
                        <a:lnSpc>
                          <a:spcPct val="100000"/>
                        </a:lnSpc>
                        <a:spcBef>
                          <a:spcPts val="0"/>
                        </a:spcBef>
                        <a:spcAft>
                          <a:spcPts val="0"/>
                        </a:spcAft>
                        <a:buClr>
                          <a:schemeClr val="dk1"/>
                        </a:buClr>
                        <a:buSzPts val="1200"/>
                        <a:buFont typeface="Arial"/>
                        <a:buNone/>
                      </a:pPr>
                      <a:r>
                        <a:rPr b="0" lang="lv-LV" sz="1200">
                          <a:latin typeface="Arial"/>
                          <a:ea typeface="Arial"/>
                          <a:cs typeface="Arial"/>
                          <a:sym typeface="Arial"/>
                        </a:rPr>
                        <a:t>Postman</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171450" lvl="0" marL="171450" marR="0" rtl="0" algn="l">
                        <a:lnSpc>
                          <a:spcPct val="100000"/>
                        </a:lnSpc>
                        <a:spcBef>
                          <a:spcPts val="0"/>
                        </a:spcBef>
                        <a:spcAft>
                          <a:spcPts val="0"/>
                        </a:spcAft>
                        <a:buClr>
                          <a:schemeClr val="dk1"/>
                        </a:buClr>
                        <a:buSzPts val="1200"/>
                        <a:buFont typeface="Arial"/>
                        <a:buChar char="-"/>
                      </a:pPr>
                      <a:r>
                        <a:rPr b="0" lang="lv-LV" sz="1200" u="none">
                          <a:solidFill>
                            <a:schemeClr val="dk1"/>
                          </a:solidFill>
                          <a:latin typeface="Arial"/>
                          <a:ea typeface="Arial"/>
                          <a:cs typeface="Arial"/>
                          <a:sym typeface="Arial"/>
                        </a:rPr>
                        <a:t>nav nodrošinātas paroles minimālas drošības prasības, rezultātā sistēma reģistrē lietotāju ar paroles garumu 1 simbols;</a:t>
                      </a:r>
                      <a:endParaRPr/>
                    </a:p>
                    <a:p>
                      <a:pPr indent="-171450" lvl="0" marL="171450" marR="0" rtl="0" algn="l">
                        <a:lnSpc>
                          <a:spcPct val="100000"/>
                        </a:lnSpc>
                        <a:spcBef>
                          <a:spcPts val="0"/>
                        </a:spcBef>
                        <a:spcAft>
                          <a:spcPts val="0"/>
                        </a:spcAft>
                        <a:buClr>
                          <a:schemeClr val="dk1"/>
                        </a:buClr>
                        <a:buSzPts val="1200"/>
                        <a:buFont typeface="Arial"/>
                        <a:buChar char="-"/>
                      </a:pPr>
                      <a:r>
                        <a:rPr b="0" lang="lv-LV" sz="1200" u="none">
                          <a:solidFill>
                            <a:schemeClr val="dk1"/>
                          </a:solidFill>
                          <a:latin typeface="Arial"/>
                          <a:ea typeface="Arial"/>
                          <a:cs typeface="Arial"/>
                          <a:sym typeface="Arial"/>
                        </a:rPr>
                        <a:t>vietne nepiedāvā papildus drošu autentifikācijas divpakāpju procesu;</a:t>
                      </a:r>
                      <a:endParaRPr/>
                    </a:p>
                    <a:p>
                      <a:pPr indent="-171450" lvl="0" marL="171450" marR="0" rtl="0" algn="l">
                        <a:lnSpc>
                          <a:spcPct val="100000"/>
                        </a:lnSpc>
                        <a:spcBef>
                          <a:spcPts val="0"/>
                        </a:spcBef>
                        <a:spcAft>
                          <a:spcPts val="0"/>
                        </a:spcAft>
                        <a:buClr>
                          <a:schemeClr val="dk1"/>
                        </a:buClr>
                        <a:buSzPts val="1200"/>
                        <a:buFont typeface="Arial"/>
                        <a:buChar char="-"/>
                      </a:pPr>
                      <a:r>
                        <a:rPr b="0" lang="lv-LV" sz="1200" u="none">
                          <a:solidFill>
                            <a:schemeClr val="dk1"/>
                          </a:solidFill>
                          <a:latin typeface="Arial"/>
                          <a:ea typeface="Arial"/>
                          <a:cs typeface="Arial"/>
                          <a:sym typeface="Arial"/>
                        </a:rPr>
                        <a:t>nav iespējas atjaunot paroli un nomainīt esošo;</a:t>
                      </a:r>
                      <a:endParaRPr/>
                    </a:p>
                    <a:p>
                      <a:pPr indent="-171450" lvl="0" marL="171450" marR="0" rtl="0" algn="l">
                        <a:lnSpc>
                          <a:spcPct val="100000"/>
                        </a:lnSpc>
                        <a:spcBef>
                          <a:spcPts val="0"/>
                        </a:spcBef>
                        <a:spcAft>
                          <a:spcPts val="0"/>
                        </a:spcAft>
                        <a:buClr>
                          <a:schemeClr val="dk1"/>
                        </a:buClr>
                        <a:buSzPts val="1200"/>
                        <a:buFont typeface="Arial"/>
                        <a:buChar char="-"/>
                      </a:pPr>
                      <a:r>
                        <a:rPr lang="lv-LV" sz="1200" u="none">
                          <a:solidFill>
                            <a:schemeClr val="dk1"/>
                          </a:solidFill>
                          <a:latin typeface="Arial"/>
                          <a:ea typeface="Arial"/>
                          <a:cs typeface="Arial"/>
                          <a:sym typeface="Arial"/>
                        </a:rPr>
                        <a:t>sesijas laikā lietotāja parole glabājas šifrētā veidā, b</a:t>
                      </a:r>
                      <a:r>
                        <a:rPr lang="lv-LV" sz="1200">
                          <a:latin typeface="Arial"/>
                          <a:ea typeface="Arial"/>
                          <a:cs typeface="Arial"/>
                          <a:sym typeface="Arial"/>
                        </a:rPr>
                        <a:t>ēt cookies, kas nav droši</a:t>
                      </a:r>
                      <a:r>
                        <a:rPr lang="lv-LV" sz="1200" u="none">
                          <a:solidFill>
                            <a:schemeClr val="dk1"/>
                          </a:solidFill>
                          <a:latin typeface="Arial"/>
                          <a:ea typeface="Arial"/>
                          <a:cs typeface="Arial"/>
                          <a:sym typeface="Arial"/>
                        </a:rPr>
                        <a:t>;</a:t>
                      </a:r>
                      <a:endParaRPr/>
                    </a:p>
                    <a:p>
                      <a:pPr indent="-171450" lvl="0" marL="171450" marR="0" rtl="0" algn="l">
                        <a:lnSpc>
                          <a:spcPct val="100000"/>
                        </a:lnSpc>
                        <a:spcBef>
                          <a:spcPts val="0"/>
                        </a:spcBef>
                        <a:spcAft>
                          <a:spcPts val="0"/>
                        </a:spcAft>
                        <a:buClr>
                          <a:schemeClr val="dk1"/>
                        </a:buClr>
                        <a:buSzPts val="1200"/>
                        <a:buFont typeface="Arial"/>
                        <a:buChar char="-"/>
                      </a:pPr>
                      <a:r>
                        <a:rPr b="0" lang="lv-LV" sz="1200" u="none">
                          <a:solidFill>
                            <a:schemeClr val="dk1"/>
                          </a:solidFill>
                          <a:latin typeface="Arial"/>
                          <a:ea typeface="Arial"/>
                          <a:cs typeface="Arial"/>
                          <a:sym typeface="Arial"/>
                        </a:rPr>
                        <a:t>vairakkārt ievadot nepareizo paroli, vietne par to nepaziņo, attiecīgi nekonstatē «ielaušanu».</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Jāpalielina paroles drošības prasības. </a:t>
                      </a:r>
                      <a:r>
                        <a:rPr lang="lv-LV" sz="1200">
                          <a:latin typeface="Arial"/>
                          <a:ea typeface="Arial"/>
                          <a:cs typeface="Arial"/>
                          <a:sym typeface="Arial"/>
                        </a:rPr>
                        <a:t>Mūsdienīgas vietnes izmanto sesijas bāzētu autentifikāciju, kur cookies satur tikai sesijas ID (session_id) vai autentifikācijas žetonu (auth_token).</a:t>
                      </a:r>
                      <a:endParaRPr sz="800"/>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400300">
                <a:tc>
                  <a:txBody>
                    <a:bodyPr/>
                    <a:lstStyle/>
                    <a:p>
                      <a:pPr indent="0" lvl="0" marL="0" marR="0" rtl="0" algn="l">
                        <a:lnSpc>
                          <a:spcPct val="1000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Privātuma politika</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Interneta veikalos privātuma politika ir ne tikai obligāta juridiska prasība, bet arī svarīgs elements, kas vairo klientu uzticību un veicina caurredzamību par to, kā tiek aizsargāti viņu dati.</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lang="lv-LV" sz="1200">
                          <a:latin typeface="Arial"/>
                          <a:ea typeface="Arial"/>
                          <a:cs typeface="Arial"/>
                          <a:sym typeface="Arial"/>
                        </a:rPr>
                        <a:t>-</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171450" lvl="0" marL="171450" marR="0" rtl="0" algn="l">
                        <a:lnSpc>
                          <a:spcPct val="100000"/>
                        </a:lnSpc>
                        <a:spcBef>
                          <a:spcPts val="0"/>
                        </a:spcBef>
                        <a:spcAft>
                          <a:spcPts val="0"/>
                        </a:spcAft>
                        <a:buClr>
                          <a:schemeClr val="dk1"/>
                        </a:buClr>
                        <a:buSzPts val="1200"/>
                        <a:buFont typeface="Arial"/>
                        <a:buChar char="-"/>
                      </a:pPr>
                      <a:r>
                        <a:rPr b="0" lang="lv-LV" sz="1200" u="none">
                          <a:solidFill>
                            <a:schemeClr val="dk1"/>
                          </a:solidFill>
                          <a:latin typeface="Arial"/>
                          <a:ea typeface="Arial"/>
                          <a:cs typeface="Arial"/>
                          <a:sym typeface="Arial"/>
                        </a:rPr>
                        <a:t>nav informācijas par privātuma politiku, savukārt vietnē notiek personas datu apstrāde, lai veiktu pirkumu un apmaksātu to.</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Jāievieš privātuma politika.</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558650">
                <a:tc>
                  <a:txBody>
                    <a:bodyPr/>
                    <a:lstStyle/>
                    <a:p>
                      <a:pPr indent="0" lvl="0" marL="0" marR="0" rtl="0" algn="l">
                        <a:lnSpc>
                          <a:spcPct val="100000"/>
                        </a:lnSpc>
                        <a:spcBef>
                          <a:spcPts val="0"/>
                        </a:spcBef>
                        <a:spcAft>
                          <a:spcPts val="0"/>
                        </a:spcAft>
                        <a:buClr>
                          <a:srgbClr val="000000"/>
                        </a:buClr>
                        <a:buSzPts val="1200"/>
                        <a:buFont typeface="Arial"/>
                        <a:buNone/>
                      </a:pPr>
                      <a:r>
                        <a:rPr i="0" lang="lv-LV" sz="1200" u="none" strike="noStrike">
                          <a:solidFill>
                            <a:srgbClr val="000000"/>
                          </a:solidFill>
                          <a:latin typeface="Arial"/>
                          <a:ea typeface="Arial"/>
                          <a:cs typeface="Arial"/>
                          <a:sym typeface="Arial"/>
                        </a:rPr>
                        <a:t>Sesijas ilgums</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lv-LV" sz="1200">
                          <a:latin typeface="Arial"/>
                          <a:ea typeface="Arial"/>
                          <a:cs typeface="Arial"/>
                          <a:sym typeface="Arial"/>
                        </a:rPr>
                        <a:t>Ņ</a:t>
                      </a:r>
                      <a:r>
                        <a:rPr lang="lv-LV" sz="1200">
                          <a:latin typeface="Arial"/>
                          <a:ea typeface="Arial"/>
                          <a:cs typeface="Arial"/>
                          <a:sym typeface="Arial"/>
                        </a:rPr>
                        <a:t>emot verā, ka sesijas laikā parole tika uzglabāta cookies, r</a:t>
                      </a:r>
                      <a:r>
                        <a:rPr i="0" lang="lv-LV" sz="1200" u="none" strike="noStrike">
                          <a:solidFill>
                            <a:schemeClr val="dk1"/>
                          </a:solidFill>
                          <a:latin typeface="Arial"/>
                          <a:ea typeface="Arial"/>
                          <a:cs typeface="Arial"/>
                          <a:sym typeface="Arial"/>
                        </a:rPr>
                        <a:t>eģistrēta lietotāja sesijai internetveikalā jābeidzas automātiski pēc neaktivitātes perioda (ap 30 minūtēm), lai uzlabotu drošību.</a:t>
                      </a:r>
                      <a:endParaRPr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lv-LV" sz="1200">
                          <a:latin typeface="Arial"/>
                          <a:ea typeface="Arial"/>
                          <a:cs typeface="Arial"/>
                          <a:sym typeface="Arial"/>
                        </a:rPr>
                        <a:t>-</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171450" lvl="0" marL="171450" marR="0" rtl="0" algn="l">
                        <a:lnSpc>
                          <a:spcPct val="100000"/>
                        </a:lnSpc>
                        <a:spcBef>
                          <a:spcPts val="0"/>
                        </a:spcBef>
                        <a:spcAft>
                          <a:spcPts val="0"/>
                        </a:spcAft>
                        <a:buClr>
                          <a:schemeClr val="dk1"/>
                        </a:buClr>
                        <a:buSzPts val="1200"/>
                        <a:buChar char="-"/>
                      </a:pPr>
                      <a:r>
                        <a:rPr lang="lv-LV" sz="1200" u="none">
                          <a:solidFill>
                            <a:schemeClr val="dk1"/>
                          </a:solidFill>
                          <a:latin typeface="Arial"/>
                          <a:ea typeface="Arial"/>
                          <a:cs typeface="Arial"/>
                          <a:sym typeface="Arial"/>
                        </a:rPr>
                        <a:t>reģistrēta lietotāja sesija paliek aktīva līdz lietotājs pats neizlogosies.</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Jāievieš sesijas ilguma kontroli.</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
        <p:nvSpPr>
          <p:cNvPr id="328" name="Google Shape;328;g3189bbb7a3a_3_8"/>
          <p:cNvSpPr txBox="1"/>
          <p:nvPr/>
        </p:nvSpPr>
        <p:spPr>
          <a:xfrm>
            <a:off x="4984155" y="300035"/>
            <a:ext cx="22236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solidFill>
                  <a:srgbClr val="000000"/>
                </a:solidFill>
                <a:latin typeface="Arial"/>
                <a:ea typeface="Arial"/>
                <a:cs typeface="Arial"/>
                <a:sym typeface="Arial"/>
              </a:rPr>
              <a:t>Drošības testēšana</a:t>
            </a:r>
            <a:endParaRPr/>
          </a:p>
        </p:txBody>
      </p:sp>
      <p:sp>
        <p:nvSpPr>
          <p:cNvPr id="329" name="Google Shape;329;g3189bbb7a3a_3_8"/>
          <p:cNvSpPr txBox="1"/>
          <p:nvPr/>
        </p:nvSpPr>
        <p:spPr>
          <a:xfrm>
            <a:off x="469320" y="669367"/>
            <a:ext cx="5869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lv-LV" sz="1200" u="none" strike="noStrike">
                <a:solidFill>
                  <a:srgbClr val="000000"/>
                </a:solidFill>
                <a:latin typeface="Arial"/>
                <a:ea typeface="Arial"/>
                <a:cs typeface="Arial"/>
                <a:sym typeface="Arial"/>
              </a:rPr>
              <a:t>Drošība ir kritiska, it īpaši e-komercijas vietnēs, kur tiek glabāti maksājumu dati.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g3189bbb7a3a_3_14"/>
          <p:cNvPicPr preferRelativeResize="0"/>
          <p:nvPr/>
        </p:nvPicPr>
        <p:blipFill>
          <a:blip r:embed="rId3">
            <a:alphaModFix/>
          </a:blip>
          <a:stretch>
            <a:fillRect/>
          </a:stretch>
        </p:blipFill>
        <p:spPr>
          <a:xfrm>
            <a:off x="0" y="-57150"/>
            <a:ext cx="12192000" cy="6915150"/>
          </a:xfrm>
          <a:prstGeom prst="rect">
            <a:avLst/>
          </a:prstGeom>
          <a:noFill/>
          <a:ln>
            <a:noFill/>
          </a:ln>
        </p:spPr>
      </p:pic>
      <p:graphicFrame>
        <p:nvGraphicFramePr>
          <p:cNvPr id="335" name="Google Shape;335;g3189bbb7a3a_3_14"/>
          <p:cNvGraphicFramePr/>
          <p:nvPr/>
        </p:nvGraphicFramePr>
        <p:xfrm>
          <a:off x="469319" y="583343"/>
          <a:ext cx="3000000" cy="3000000"/>
        </p:xfrm>
        <a:graphic>
          <a:graphicData uri="http://schemas.openxmlformats.org/drawingml/2006/table">
            <a:tbl>
              <a:tblPr>
                <a:noFill/>
                <a:tableStyleId>{08AEA7FD-A0F9-4F5D-BCEE-ED64604F069D}</a:tableStyleId>
              </a:tblPr>
              <a:tblGrid>
                <a:gridCol w="2057925"/>
                <a:gridCol w="6253075"/>
                <a:gridCol w="2942350"/>
              </a:tblGrid>
              <a:tr h="177150">
                <a:tc>
                  <a:txBody>
                    <a:bodyPr/>
                    <a:lstStyle/>
                    <a:p>
                      <a:pPr indent="0" lvl="0" marL="0" marR="0" rtl="0" algn="ctr">
                        <a:lnSpc>
                          <a:spcPct val="100000"/>
                        </a:lnSpc>
                        <a:spcBef>
                          <a:spcPts val="0"/>
                        </a:spcBef>
                        <a:spcAft>
                          <a:spcPts val="0"/>
                        </a:spcAft>
                        <a:buClr>
                          <a:schemeClr val="dk1"/>
                        </a:buClr>
                        <a:buSzPts val="1200"/>
                        <a:buFont typeface="Arial"/>
                        <a:buNone/>
                      </a:pPr>
                      <a:r>
                        <a:rPr b="1" i="0" lang="lv-LV" sz="1200" u="none" strike="noStrike">
                          <a:latin typeface="Arial"/>
                          <a:ea typeface="Arial"/>
                          <a:cs typeface="Arial"/>
                          <a:sym typeface="Arial"/>
                        </a:rPr>
                        <a:t>Testēšanas kritērijs</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i="0" lang="lv-LV" sz="1200" u="none" strike="noStrike">
                          <a:solidFill>
                            <a:schemeClr val="dk1"/>
                          </a:solidFill>
                          <a:latin typeface="Arial"/>
                          <a:ea typeface="Arial"/>
                          <a:cs typeface="Arial"/>
                          <a:sym typeface="Arial"/>
                        </a:rPr>
                        <a:t>Rezultāti</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Secinājumi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r>
              <a:tr h="404350">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Mobilās ierīces savietojamība</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Mobilajā versijā vairāki elementi, piemēram, produktu attēli, video un ievades lauki, nebija pilnībā pielāgoti mazākiem ekrāniem.</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Nepieciešams optimizēt vietnes </a:t>
                      </a:r>
                      <a:r>
                        <a:rPr lang="lv-LV" sz="1200">
                          <a:latin typeface="Arial"/>
                          <a:ea typeface="Arial"/>
                          <a:cs typeface="Arial"/>
                          <a:sym typeface="Arial"/>
                        </a:rPr>
                        <a:t>elementus</a:t>
                      </a:r>
                      <a:r>
                        <a:rPr b="0" i="0" lang="lv-LV" sz="1200" u="none" strike="noStrike">
                          <a:solidFill>
                            <a:schemeClr val="dk1"/>
                          </a:solidFill>
                          <a:latin typeface="Arial"/>
                          <a:ea typeface="Arial"/>
                          <a:cs typeface="Arial"/>
                          <a:sym typeface="Arial"/>
                        </a:rPr>
                        <a:t> mobilajām ierīcēm.</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404350">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Atbalsta pieejamība un kontaktinformācija</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Nav tiešsaistes čata funkcionalitātes.</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Pievienot tiešsaistes čata iespēju.</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708625">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Pirkuma noformēšana</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Pasūtījuma noformēšanas process nepilnīgs, īpaši piegādes un maksājumu informācijas posmos. Nepietiekoši, ka obligātie ievades lauki ir tikai &lt;Name&gt; un &lt;Creditcard&gt;. Nav skaidrs pri</a:t>
                      </a:r>
                      <a:r>
                        <a:rPr lang="lv-LV" sz="1200">
                          <a:latin typeface="Arial"/>
                          <a:ea typeface="Arial"/>
                          <a:cs typeface="Arial"/>
                          <a:sym typeface="Arial"/>
                        </a:rPr>
                        <a:t>ekš</a:t>
                      </a:r>
                      <a:r>
                        <a:rPr b="0" i="0" lang="lv-LV" sz="1200" u="none" strike="noStrike">
                          <a:solidFill>
                            <a:schemeClr val="dk1"/>
                          </a:solidFill>
                          <a:latin typeface="Arial"/>
                          <a:ea typeface="Arial"/>
                          <a:cs typeface="Arial"/>
                          <a:sym typeface="Arial"/>
                        </a:rPr>
                        <a:t> kam ir </a:t>
                      </a:r>
                      <a:r>
                        <a:rPr lang="lv-LV" sz="1200">
                          <a:latin typeface="Arial"/>
                          <a:ea typeface="Arial"/>
                          <a:cs typeface="Arial"/>
                          <a:sym typeface="Arial"/>
                        </a:rPr>
                        <a:t>i</a:t>
                      </a:r>
                      <a:r>
                        <a:rPr b="0" i="0" lang="lv-LV" sz="1200" u="none" strike="noStrike">
                          <a:solidFill>
                            <a:schemeClr val="dk1"/>
                          </a:solidFill>
                          <a:latin typeface="Arial"/>
                          <a:ea typeface="Arial"/>
                          <a:cs typeface="Arial"/>
                          <a:sym typeface="Arial"/>
                        </a:rPr>
                        <a:t>evades lauki &lt;Month&gt; un &lt;Year&gt; pie pirkuma noformēšanas, savukārt</a:t>
                      </a:r>
                      <a:r>
                        <a:rPr lang="lv-LV" sz="1200">
                          <a:latin typeface="Arial"/>
                          <a:ea typeface="Arial"/>
                          <a:cs typeface="Arial"/>
                          <a:sym typeface="Arial"/>
                        </a:rPr>
                        <a:t>, ja tas ir saistoša informacija kreditkartei, tād tas jārealizē vienā ievadlaukā.</a:t>
                      </a:r>
                      <a:r>
                        <a:rPr b="0" i="0" lang="lv-LV" sz="1200" u="none" strike="noStrike">
                          <a:solidFill>
                            <a:schemeClr val="dk1"/>
                          </a:solidFill>
                          <a:latin typeface="Arial"/>
                          <a:ea typeface="Arial"/>
                          <a:cs typeface="Arial"/>
                          <a:sym typeface="Arial"/>
                        </a:rPr>
                        <a:t> </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Uzlabot </a:t>
                      </a:r>
                      <a:r>
                        <a:rPr lang="lv-LV" sz="1200">
                          <a:latin typeface="Arial"/>
                          <a:ea typeface="Arial"/>
                          <a:cs typeface="Arial"/>
                          <a:sym typeface="Arial"/>
                        </a:rPr>
                        <a:t>pirkuma</a:t>
                      </a:r>
                      <a:r>
                        <a:rPr b="0" i="0" lang="lv-LV" sz="1200" u="none" strike="noStrike">
                          <a:solidFill>
                            <a:schemeClr val="dk1"/>
                          </a:solidFill>
                          <a:latin typeface="Arial"/>
                          <a:ea typeface="Arial"/>
                          <a:cs typeface="Arial"/>
                          <a:sym typeface="Arial"/>
                        </a:rPr>
                        <a:t> noformēšanas procesu un pārskatīt obligātie ievades lauki.</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404350">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Produktu meklēšana un filtrēšana</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Nav produktu meklēšanas funkcijas ar filtru.</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Pievienot meklēšanas iespēju ar filtrēšanu.</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531475">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Reģistrācijas un pieteikšanās process</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Reģistrācijai/pieteikšanai neizmanto e-pasta adresi vai kādu starpnieku (pie., google).</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Nodrošināt lietotāju reģistrāciju pēc e-pasta adreses un starpnieka reģistrācijas/pieteikšanas iespēju.</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531475">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Navigācijas elementi</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Pogām sadaļā &lt;Categories&gt; un &lt;Home&gt; nepieciešama vizuālā izcelšana, kad tas ir nospiestas. </a:t>
                      </a:r>
                      <a:r>
                        <a:rPr lang="lv-LV" sz="1200">
                          <a:latin typeface="Arial"/>
                          <a:ea typeface="Arial"/>
                          <a:cs typeface="Arial"/>
                          <a:sym typeface="Arial"/>
                        </a:rPr>
                        <a:t>P</a:t>
                      </a:r>
                      <a:r>
                        <a:rPr b="0" i="0" lang="lv-LV" sz="1200" u="none" strike="noStrike">
                          <a:solidFill>
                            <a:schemeClr val="dk1"/>
                          </a:solidFill>
                          <a:latin typeface="Arial"/>
                          <a:ea typeface="Arial"/>
                          <a:cs typeface="Arial"/>
                          <a:sym typeface="Arial"/>
                        </a:rPr>
                        <a:t>ogai </a:t>
                      </a:r>
                      <a:r>
                        <a:rPr lang="lv-LV" sz="1200">
                          <a:latin typeface="Arial"/>
                          <a:ea typeface="Arial"/>
                          <a:cs typeface="Arial"/>
                          <a:sym typeface="Arial"/>
                        </a:rPr>
                        <a:t>&lt;Previous&gt; jābūt neredzamai un neaktīvai pirms uzsākta navigācija. Galveno izvelņu pogām nav jāizceļas navigējot no tam. </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Uzlabot navigācijas elementu organizāciju un to vizuālo izcelšanu.</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404350">
                <a:tc>
                  <a:txBody>
                    <a:bodyPr/>
                    <a:lstStyle/>
                    <a:p>
                      <a:pPr indent="0" lvl="0" marL="0" marR="0" rtl="0" algn="l">
                        <a:spcBef>
                          <a:spcPts val="0"/>
                        </a:spcBef>
                        <a:spcAft>
                          <a:spcPts val="0"/>
                        </a:spcAft>
                        <a:buNone/>
                      </a:pPr>
                      <a:r>
                        <a:rPr lang="lv-LV" sz="1200">
                          <a:latin typeface="Arial"/>
                          <a:ea typeface="Arial"/>
                          <a:cs typeface="Arial"/>
                          <a:sym typeface="Arial"/>
                        </a:rPr>
                        <a:t>Valoda</a:t>
                      </a:r>
                      <a:endParaRPr b="0" i="0" sz="1200" u="none" strike="noStrike">
                        <a:solidFill>
                          <a:schemeClr val="dk1"/>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lv-LV" sz="1200">
                          <a:latin typeface="Arial"/>
                          <a:ea typeface="Arial"/>
                          <a:cs typeface="Arial"/>
                          <a:sym typeface="Arial"/>
                        </a:rPr>
                        <a:t>Mājas lapa pieejamā tikai angļu valodā.</a:t>
                      </a:r>
                      <a:endParaRPr b="0" i="0" sz="1200" u="none" strike="noStrike">
                        <a:solidFill>
                          <a:schemeClr val="dk1"/>
                        </a:solidFill>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Nepieciešāms pievienots latviešu valodu.</a:t>
                      </a:r>
                      <a:endParaRPr b="0" i="0" sz="1200" u="none" strike="noStrike">
                        <a:solidFill>
                          <a:schemeClr val="dk1"/>
                        </a:solidFill>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
        <p:nvSpPr>
          <p:cNvPr id="336" name="Google Shape;336;g3189bbb7a3a_3_14"/>
          <p:cNvSpPr txBox="1"/>
          <p:nvPr/>
        </p:nvSpPr>
        <p:spPr>
          <a:xfrm>
            <a:off x="4817405" y="162506"/>
            <a:ext cx="2557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solidFill>
                  <a:srgbClr val="000000"/>
                </a:solidFill>
                <a:latin typeface="Arial"/>
                <a:ea typeface="Arial"/>
                <a:cs typeface="Arial"/>
                <a:sym typeface="Arial"/>
              </a:rPr>
              <a:t>Lietojamības testēšana</a:t>
            </a:r>
            <a:endParaRPr/>
          </a:p>
        </p:txBody>
      </p:sp>
      <p:sp>
        <p:nvSpPr>
          <p:cNvPr id="337" name="Google Shape;337;g3189bbb7a3a_3_14"/>
          <p:cNvSpPr txBox="1"/>
          <p:nvPr/>
        </p:nvSpPr>
        <p:spPr>
          <a:xfrm>
            <a:off x="4362511" y="4320928"/>
            <a:ext cx="36972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solidFill>
                  <a:srgbClr val="000000"/>
                </a:solidFill>
                <a:latin typeface="Arial"/>
                <a:ea typeface="Arial"/>
                <a:cs typeface="Arial"/>
                <a:sym typeface="Arial"/>
              </a:rPr>
              <a:t>Pieejamības testēšana</a:t>
            </a:r>
            <a:endParaRPr/>
          </a:p>
          <a:p>
            <a:pPr indent="0" lvl="0" marL="0" marR="0" rtl="0" algn="ctr">
              <a:spcBef>
                <a:spcPts val="0"/>
              </a:spcBef>
              <a:spcAft>
                <a:spcPts val="0"/>
              </a:spcAft>
              <a:buNone/>
            </a:pPr>
            <a:r>
              <a:rPr lang="lv-LV" sz="1200">
                <a:solidFill>
                  <a:srgbClr val="000000"/>
                </a:solidFill>
                <a:latin typeface="Arial"/>
                <a:ea typeface="Arial"/>
                <a:cs typeface="Arial"/>
                <a:sym typeface="Arial"/>
              </a:rPr>
              <a:t>(lietojamības testēšanas paveids)</a:t>
            </a:r>
            <a:endParaRPr sz="1800">
              <a:solidFill>
                <a:srgbClr val="000000"/>
              </a:solidFill>
              <a:latin typeface="Arial"/>
              <a:ea typeface="Arial"/>
              <a:cs typeface="Arial"/>
              <a:sym typeface="Arial"/>
            </a:endParaRPr>
          </a:p>
        </p:txBody>
      </p:sp>
      <p:graphicFrame>
        <p:nvGraphicFramePr>
          <p:cNvPr id="338" name="Google Shape;338;g3189bbb7a3a_3_14"/>
          <p:cNvGraphicFramePr/>
          <p:nvPr/>
        </p:nvGraphicFramePr>
        <p:xfrm>
          <a:off x="469306" y="4875030"/>
          <a:ext cx="3000000" cy="3000000"/>
        </p:xfrm>
        <a:graphic>
          <a:graphicData uri="http://schemas.openxmlformats.org/drawingml/2006/table">
            <a:tbl>
              <a:tblPr>
                <a:noFill/>
                <a:tableStyleId>{08AEA7FD-A0F9-4F5D-BCEE-ED64604F069D}</a:tableStyleId>
              </a:tblPr>
              <a:tblGrid>
                <a:gridCol w="2315450"/>
                <a:gridCol w="6037125"/>
                <a:gridCol w="2900800"/>
              </a:tblGrid>
              <a:tr h="178075">
                <a:tc>
                  <a:txBody>
                    <a:bodyPr/>
                    <a:lstStyle/>
                    <a:p>
                      <a:pPr indent="0" lvl="0" marL="0" marR="0" rtl="0" algn="ctr">
                        <a:lnSpc>
                          <a:spcPct val="100000"/>
                        </a:lnSpc>
                        <a:spcBef>
                          <a:spcPts val="0"/>
                        </a:spcBef>
                        <a:spcAft>
                          <a:spcPts val="0"/>
                        </a:spcAft>
                        <a:buClr>
                          <a:schemeClr val="dk1"/>
                        </a:buClr>
                        <a:buSzPts val="1200"/>
                        <a:buFont typeface="Arial"/>
                        <a:buNone/>
                      </a:pPr>
                      <a:r>
                        <a:rPr b="1" i="0" lang="lv-LV" sz="1200" u="none" strike="noStrike">
                          <a:latin typeface="Arial"/>
                          <a:ea typeface="Arial"/>
                          <a:cs typeface="Arial"/>
                          <a:sym typeface="Arial"/>
                        </a:rPr>
                        <a:t>Testēšanas kritērijs</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i="0" lang="lv-LV" sz="1200" u="none" strike="noStrike">
                          <a:solidFill>
                            <a:schemeClr val="dk1"/>
                          </a:solidFill>
                          <a:latin typeface="Arial"/>
                          <a:ea typeface="Arial"/>
                          <a:cs typeface="Arial"/>
                          <a:sym typeface="Arial"/>
                        </a:rPr>
                        <a:t>Rezultāti</a:t>
                      </a:r>
                      <a:endParaRPr b="1" sz="1200"/>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a:t>Secinājumi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r>
              <a:tr h="666525">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Multivides un vizuālie elementi</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Dažiem interaktīviem elementiem (piemēram, preču kategoriju pogām un produkta šūnai) trūkst vizuālas norādes par stāvokli kad aktīvais fokuss atrodoties ar peles kursoru virs elementa vai atrodoties kādā preču kategorijā.</a:t>
                      </a:r>
                      <a:endParaRPr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Lietotājiem ar redzes problēmām varētu būt grūti saprast, kuri elementi ir aktīvi vai atlasīti. Nepilnīga atbilstība.</a:t>
                      </a:r>
                      <a:endParaRPr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56125">
                <a:tc>
                  <a:txBody>
                    <a:bodyPr/>
                    <a:lstStyle/>
                    <a:p>
                      <a:pPr indent="0" lvl="0" marL="0" marR="0" rtl="0" algn="l">
                        <a:spcBef>
                          <a:spcPts val="0"/>
                        </a:spcBef>
                        <a:spcAft>
                          <a:spcPts val="0"/>
                        </a:spcAft>
                        <a:buNone/>
                      </a:pPr>
                      <a:r>
                        <a:rPr b="0" i="0" lang="lv-LV" sz="1200" u="none" strike="noStrike">
                          <a:solidFill>
                            <a:schemeClr val="dk1"/>
                          </a:solidFill>
                          <a:latin typeface="Arial"/>
                          <a:ea typeface="Arial"/>
                          <a:cs typeface="Arial"/>
                          <a:sym typeface="Arial"/>
                        </a:rPr>
                        <a:t>Datu ievades formu navigācija</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Reģistrācijas un maksājuma formās novērotas neatbilstības ar tastatūras navigāciju (ar &lt;Tab&gt; pogas palīdzību no ievades laukiem nepariet uz pogām (piem., Sign up, Purchase).</a:t>
                      </a:r>
                      <a:endParaRPr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Lietotājiem ar redzes problēmām būtu vieglāka navigācija, izmantojot tastatūru.</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56125">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Datu ievades formu pieejamība</a:t>
                      </a:r>
                      <a:endParaRPr b="0" i="0" sz="1200" u="none" strike="noStrike">
                        <a:solidFill>
                          <a:srgbClr val="000000"/>
                        </a:solidFill>
                        <a:latin typeface="Arial"/>
                        <a:ea typeface="Arial"/>
                        <a:cs typeface="Arial"/>
                        <a:sym typeface="Arial"/>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Reģistrācijas un maksājuma formās ievades lauku nosaukumi atrodas netieši virs laukiem un trūkst saistošo apzīmējumu (</a:t>
                      </a:r>
                      <a:r>
                        <a:rPr lang="lv-LV" sz="1200">
                          <a:latin typeface="Arial"/>
                          <a:ea typeface="Arial"/>
                          <a:cs typeface="Arial"/>
                          <a:sym typeface="Arial"/>
                        </a:rPr>
                        <a:t>piem. kreditkārtes veida logo (visa, master)</a:t>
                      </a:r>
                      <a:r>
                        <a:rPr b="0" i="0" lang="lv-LV" sz="1200" u="none" strike="noStrike">
                          <a:solidFill>
                            <a:schemeClr val="dk1"/>
                          </a:solidFill>
                          <a:latin typeface="Arial"/>
                          <a:ea typeface="Arial"/>
                          <a:cs typeface="Arial"/>
                          <a:sym typeface="Arial"/>
                        </a:rPr>
                        <a:t>).</a:t>
                      </a:r>
                      <a:endParaRPr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i="0" lang="lv-LV" sz="1200" u="none" strike="noStrike">
                          <a:solidFill>
                            <a:schemeClr val="dk1"/>
                          </a:solidFill>
                          <a:latin typeface="Arial"/>
                          <a:ea typeface="Arial"/>
                          <a:cs typeface="Arial"/>
                          <a:sym typeface="Arial"/>
                        </a:rPr>
                        <a:t>Lietotājiem ar redzes problēmām būtu vieglāk orientēties datu ievades formās.</a:t>
                      </a:r>
                      <a:endParaRPr b="0" sz="1200">
                        <a:latin typeface="Arial"/>
                        <a:ea typeface="Arial"/>
                        <a:cs typeface="Arial"/>
                        <a:sym typeface="Arial"/>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g31ba1f527a4_0_51"/>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345" name="Google Shape;345;g31ba1f527a4_0_51"/>
          <p:cNvSpPr txBox="1"/>
          <p:nvPr>
            <p:ph type="ctrTitle"/>
          </p:nvPr>
        </p:nvSpPr>
        <p:spPr>
          <a:xfrm>
            <a:off x="2553650" y="621525"/>
            <a:ext cx="8165700" cy="2225400"/>
          </a:xfrm>
          <a:prstGeom prst="rect">
            <a:avLst/>
          </a:prstGeom>
        </p:spPr>
        <p:txBody>
          <a:bodyPr anchorCtr="0" anchor="b" bIns="45700" lIns="91425" spcFirstLastPara="1" rIns="91425" wrap="square" tIns="45700">
            <a:normAutofit/>
          </a:bodyPr>
          <a:lstStyle/>
          <a:p>
            <a:pPr indent="0" lvl="0" marL="0" rtl="0" algn="l">
              <a:lnSpc>
                <a:spcPct val="115000"/>
              </a:lnSpc>
              <a:spcBef>
                <a:spcPts val="1400"/>
              </a:spcBef>
              <a:spcAft>
                <a:spcPts val="400"/>
              </a:spcAft>
              <a:buClr>
                <a:schemeClr val="dk1"/>
              </a:buClr>
              <a:buSzPts val="1100"/>
              <a:buFont typeface="Arial"/>
              <a:buNone/>
            </a:pPr>
            <a:r>
              <a:rPr b="1" lang="lv-LV" sz="5000">
                <a:solidFill>
                  <a:srgbClr val="1155CC"/>
                </a:solidFill>
                <a:latin typeface="Arial"/>
                <a:ea typeface="Arial"/>
                <a:cs typeface="Arial"/>
                <a:sym typeface="Arial"/>
              </a:rPr>
              <a:t>Rīki</a:t>
            </a:r>
            <a:endParaRPr b="1" sz="5000">
              <a:solidFill>
                <a:srgbClr val="1155CC"/>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g3189bbb7a3a_3_114"/>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352" name="Google Shape;352;g3189bbb7a3a_3_114"/>
          <p:cNvSpPr txBox="1"/>
          <p:nvPr/>
        </p:nvSpPr>
        <p:spPr>
          <a:xfrm>
            <a:off x="3478650" y="290825"/>
            <a:ext cx="52347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t>Rīku izvēles apraksts un izvēles pamatojums</a:t>
            </a:r>
            <a:endParaRPr sz="1800">
              <a:solidFill>
                <a:srgbClr val="000000"/>
              </a:solidFill>
              <a:latin typeface="Arial"/>
              <a:ea typeface="Arial"/>
              <a:cs typeface="Arial"/>
              <a:sym typeface="Arial"/>
            </a:endParaRPr>
          </a:p>
        </p:txBody>
      </p:sp>
      <p:sp>
        <p:nvSpPr>
          <p:cNvPr id="353" name="Google Shape;353;g3189bbb7a3a_3_114"/>
          <p:cNvSpPr txBox="1"/>
          <p:nvPr/>
        </p:nvSpPr>
        <p:spPr>
          <a:xfrm>
            <a:off x="343850" y="773675"/>
            <a:ext cx="11509500" cy="5704500"/>
          </a:xfrm>
          <a:prstGeom prst="rect">
            <a:avLst/>
          </a:prstGeom>
          <a:noFill/>
          <a:ln>
            <a:noFill/>
          </a:ln>
        </p:spPr>
        <p:txBody>
          <a:bodyPr anchorCtr="0" anchor="t" bIns="91425" lIns="91425" spcFirstLastPara="1" rIns="91425" wrap="square" tIns="91425">
            <a:spAutoFit/>
          </a:bodyPr>
          <a:lstStyle/>
          <a:p>
            <a:pPr indent="457200" lvl="0" marL="0" rtl="0" algn="l">
              <a:lnSpc>
                <a:spcPct val="100000"/>
              </a:lnSpc>
              <a:spcBef>
                <a:spcPts val="0"/>
              </a:spcBef>
              <a:spcAft>
                <a:spcPts val="0"/>
              </a:spcAft>
              <a:buNone/>
            </a:pPr>
            <a:r>
              <a:rPr lang="lv-LV" sz="1200">
                <a:solidFill>
                  <a:srgbClr val="0D0D0D"/>
                </a:solidFill>
                <a:highlight>
                  <a:schemeClr val="lt1"/>
                </a:highlight>
              </a:rPr>
              <a:t>Mājas lapas </a:t>
            </a:r>
            <a:r>
              <a:rPr lang="lv-LV" sz="1200" u="sng">
                <a:solidFill>
                  <a:schemeClr val="hlink"/>
                </a:solidFill>
                <a:highlight>
                  <a:schemeClr val="lt1"/>
                </a:highlight>
                <a:hlinkClick r:id="rId4"/>
              </a:rPr>
              <a:t>www.demoblaze.com</a:t>
            </a:r>
            <a:r>
              <a:rPr lang="lv-LV" sz="1200">
                <a:solidFill>
                  <a:srgbClr val="0D0D0D"/>
                </a:solidFill>
                <a:highlight>
                  <a:schemeClr val="lt1"/>
                </a:highlight>
              </a:rPr>
              <a:t> testēšanā tika izvēlēti rīki (</a:t>
            </a:r>
            <a:r>
              <a:rPr lang="lv-LV" sz="1200">
                <a:solidFill>
                  <a:srgbClr val="0D0D0D"/>
                </a:solidFill>
                <a:highlight>
                  <a:schemeClr val="lt1"/>
                </a:highlight>
              </a:rPr>
              <a:t>PyCharm, Python, Selenium bibliotēka, </a:t>
            </a:r>
            <a:r>
              <a:rPr lang="lv-LV" sz="1200">
                <a:solidFill>
                  <a:schemeClr val="dk1"/>
                </a:solidFill>
                <a:highlight>
                  <a:schemeClr val="lt1"/>
                </a:highlight>
              </a:rPr>
              <a:t>Web Inspector (Safari),</a:t>
            </a:r>
            <a:r>
              <a:rPr lang="lv-LV">
                <a:solidFill>
                  <a:schemeClr val="dk1"/>
                </a:solidFill>
                <a:highlight>
                  <a:schemeClr val="lt1"/>
                </a:highlight>
                <a:latin typeface="Aptos"/>
                <a:ea typeface="Aptos"/>
                <a:cs typeface="Aptos"/>
                <a:sym typeface="Aptos"/>
              </a:rPr>
              <a:t> </a:t>
            </a:r>
            <a:r>
              <a:rPr lang="lv-LV" sz="1200">
                <a:solidFill>
                  <a:schemeClr val="dk1"/>
                </a:solidFill>
                <a:highlight>
                  <a:schemeClr val="lt1"/>
                </a:highlight>
              </a:rPr>
              <a:t>Postman, Apache JMeter)</a:t>
            </a:r>
            <a:r>
              <a:rPr lang="lv-LV" sz="1200">
                <a:solidFill>
                  <a:srgbClr val="0D0D0D"/>
                </a:solidFill>
                <a:highlight>
                  <a:schemeClr val="lt1"/>
                </a:highlight>
              </a:rPr>
              <a:t>, kas kopumā nodrošina pilnīgu testēšanas procesa aptveri: no funkcionālajiem un lietotāja interfeisa (UI) testiem līdz veiktspējas un API validācijai. Katrs rīks tiek izmantots savā specializētajā jomā, lai optimizētu kvalitāti un efektivitāti.</a:t>
            </a:r>
            <a:endParaRPr sz="1200">
              <a:solidFill>
                <a:srgbClr val="0D0D0D"/>
              </a:solidFill>
              <a:highlight>
                <a:schemeClr val="lt1"/>
              </a:highlight>
            </a:endParaRPr>
          </a:p>
          <a:p>
            <a:pPr indent="457200" lvl="0" marL="0" rtl="0" algn="l">
              <a:lnSpc>
                <a:spcPct val="100000"/>
              </a:lnSpc>
              <a:spcBef>
                <a:spcPts val="0"/>
              </a:spcBef>
              <a:spcAft>
                <a:spcPts val="0"/>
              </a:spcAft>
              <a:buNone/>
            </a:pPr>
            <a:r>
              <a:t/>
            </a:r>
            <a:endParaRPr sz="1200">
              <a:solidFill>
                <a:srgbClr val="0D0D0D"/>
              </a:solidFill>
              <a:highlight>
                <a:srgbClr val="FFFFFF"/>
              </a:highlight>
            </a:endParaRPr>
          </a:p>
          <a:p>
            <a:pPr indent="0" lvl="0" marL="0" rtl="0" algn="l">
              <a:lnSpc>
                <a:spcPct val="100000"/>
              </a:lnSpc>
              <a:spcBef>
                <a:spcPts val="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304800" lvl="0" marL="457200" rtl="0" algn="l">
              <a:lnSpc>
                <a:spcPct val="100000"/>
              </a:lnSpc>
              <a:spcBef>
                <a:spcPts val="600"/>
              </a:spcBef>
              <a:spcAft>
                <a:spcPts val="0"/>
              </a:spcAft>
              <a:buClr>
                <a:srgbClr val="0D0D0D"/>
              </a:buClr>
              <a:buSzPts val="1200"/>
              <a:buChar char="●"/>
            </a:pPr>
            <a:r>
              <a:t/>
            </a:r>
            <a:endParaRPr sz="1200">
              <a:solidFill>
                <a:srgbClr val="0D0D0D"/>
              </a:solidFill>
            </a:endParaRPr>
          </a:p>
          <a:p>
            <a:pPr indent="0" lvl="0" marL="0" rtl="0" algn="l">
              <a:lnSpc>
                <a:spcPct val="100000"/>
              </a:lnSpc>
              <a:spcBef>
                <a:spcPts val="150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0" lvl="0" marL="0" rtl="0" algn="l">
              <a:spcBef>
                <a:spcPts val="600"/>
              </a:spcBef>
              <a:spcAft>
                <a:spcPts val="0"/>
              </a:spcAft>
              <a:buNone/>
            </a:pPr>
            <a:r>
              <a:t/>
            </a:r>
            <a:endParaRPr b="1" sz="1200">
              <a:solidFill>
                <a:srgbClr val="0D0D0D"/>
              </a:solidFill>
            </a:endParaRPr>
          </a:p>
          <a:p>
            <a:pPr indent="0" lvl="0" marL="0" rtl="0" algn="l">
              <a:lnSpc>
                <a:spcPct val="100000"/>
              </a:lnSpc>
              <a:spcBef>
                <a:spcPts val="150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0" lvl="0" marL="0" rtl="0" algn="l">
              <a:lnSpc>
                <a:spcPct val="100000"/>
              </a:lnSpc>
              <a:spcBef>
                <a:spcPts val="0"/>
              </a:spcBef>
              <a:spcAft>
                <a:spcPts val="0"/>
              </a:spcAft>
              <a:buNone/>
            </a:pPr>
            <a:r>
              <a:t/>
            </a:r>
            <a:endParaRPr b="1" sz="1200">
              <a:solidFill>
                <a:srgbClr val="0D0D0D"/>
              </a:solidFill>
            </a:endParaRPr>
          </a:p>
          <a:p>
            <a:pPr indent="0" lvl="0" marL="457200" rtl="0" algn="l">
              <a:lnSpc>
                <a:spcPct val="115000"/>
              </a:lnSpc>
              <a:spcBef>
                <a:spcPts val="600"/>
              </a:spcBef>
              <a:spcAft>
                <a:spcPts val="0"/>
              </a:spcAft>
              <a:buNone/>
            </a:pPr>
            <a:r>
              <a:t/>
            </a:r>
            <a:endParaRPr sz="1200">
              <a:solidFill>
                <a:srgbClr val="0D0D0D"/>
              </a:solidFill>
              <a:highlight>
                <a:srgbClr val="FFFFFF"/>
              </a:highlight>
            </a:endParaRPr>
          </a:p>
          <a:p>
            <a:pPr indent="0" lvl="0" marL="457200" rtl="0" algn="l">
              <a:lnSpc>
                <a:spcPct val="115000"/>
              </a:lnSpc>
              <a:spcBef>
                <a:spcPts val="1500"/>
              </a:spcBef>
              <a:spcAft>
                <a:spcPts val="0"/>
              </a:spcAft>
              <a:buNone/>
            </a:pPr>
            <a:r>
              <a:t/>
            </a:r>
            <a:endParaRPr sz="1200">
              <a:solidFill>
                <a:srgbClr val="0D0D0D"/>
              </a:solidFill>
              <a:highlight>
                <a:srgbClr val="FFFFFF"/>
              </a:highlight>
            </a:endParaRPr>
          </a:p>
          <a:p>
            <a:pPr indent="0" lvl="0" marL="0" rtl="0" algn="l">
              <a:lnSpc>
                <a:spcPct val="115000"/>
              </a:lnSpc>
              <a:spcBef>
                <a:spcPts val="1500"/>
              </a:spcBef>
              <a:spcAft>
                <a:spcPts val="1500"/>
              </a:spcAft>
              <a:buNone/>
            </a:pPr>
            <a:r>
              <a:t/>
            </a:r>
            <a:endParaRPr sz="1200">
              <a:solidFill>
                <a:srgbClr val="0D0D0D"/>
              </a:solidFill>
              <a:highlight>
                <a:srgbClr val="FFFFFF"/>
              </a:highlight>
            </a:endParaRPr>
          </a:p>
        </p:txBody>
      </p:sp>
      <p:pic>
        <p:nvPicPr>
          <p:cNvPr id="354" name="Google Shape;354;g3189bbb7a3a_3_114"/>
          <p:cNvPicPr preferRelativeResize="0"/>
          <p:nvPr/>
        </p:nvPicPr>
        <p:blipFill>
          <a:blip r:embed="rId5">
            <a:alphaModFix/>
          </a:blip>
          <a:stretch>
            <a:fillRect/>
          </a:stretch>
        </p:blipFill>
        <p:spPr>
          <a:xfrm>
            <a:off x="439350" y="1509200"/>
            <a:ext cx="1633326" cy="1633326"/>
          </a:xfrm>
          <a:prstGeom prst="rect">
            <a:avLst/>
          </a:prstGeom>
          <a:noFill/>
          <a:ln>
            <a:noFill/>
          </a:ln>
        </p:spPr>
      </p:pic>
      <p:sp>
        <p:nvSpPr>
          <p:cNvPr id="355" name="Google Shape;355;g3189bbb7a3a_3_114"/>
          <p:cNvSpPr txBox="1"/>
          <p:nvPr/>
        </p:nvSpPr>
        <p:spPr>
          <a:xfrm>
            <a:off x="2292375" y="1728825"/>
            <a:ext cx="9561000" cy="14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lv-LV" sz="1200">
                <a:solidFill>
                  <a:srgbClr val="0D0D0D"/>
                </a:solidFill>
              </a:rPr>
              <a:t>PyCharm (IDE – Integrated Development Environment) </a:t>
            </a:r>
            <a:r>
              <a:rPr lang="lv-LV" sz="1200">
                <a:solidFill>
                  <a:srgbClr val="0D0D0D"/>
                </a:solidFill>
              </a:rPr>
              <a:t>ir moderna Python izstrādes vide, kas piedāvā plašu funkcionalitāti koda rakstīšanai, atkļūdošanai, un pārvaldībai. </a:t>
            </a:r>
            <a:endParaRPr sz="1200">
              <a:solidFill>
                <a:srgbClr val="0D0D0D"/>
              </a:solidFill>
            </a:endParaRPr>
          </a:p>
          <a:p>
            <a:pPr indent="457200" lvl="0" marL="0" rtl="0" algn="l">
              <a:spcBef>
                <a:spcPts val="0"/>
              </a:spcBef>
              <a:spcAft>
                <a:spcPts val="0"/>
              </a:spcAft>
              <a:buClr>
                <a:schemeClr val="dk1"/>
              </a:buClr>
              <a:buSzPts val="1100"/>
              <a:buFont typeface="Arial"/>
              <a:buNone/>
            </a:pPr>
            <a:r>
              <a:rPr i="1" lang="lv-LV" sz="1200">
                <a:solidFill>
                  <a:srgbClr val="0D0D0D"/>
                </a:solidFill>
              </a:rPr>
              <a:t>Izvēles pamatojums:</a:t>
            </a:r>
            <a:endParaRPr i="1" sz="1200">
              <a:solidFill>
                <a:srgbClr val="0D0D0D"/>
              </a:solidFill>
            </a:endParaRPr>
          </a:p>
          <a:p>
            <a:pPr indent="-304800" lvl="0" marL="457200" rtl="0" algn="l">
              <a:spcBef>
                <a:spcPts val="0"/>
              </a:spcBef>
              <a:spcAft>
                <a:spcPts val="0"/>
              </a:spcAft>
              <a:buClr>
                <a:srgbClr val="0D0D0D"/>
              </a:buClr>
              <a:buSzPts val="1200"/>
              <a:buChar char="●"/>
            </a:pPr>
            <a:r>
              <a:rPr b="1" lang="lv-LV" sz="1200">
                <a:solidFill>
                  <a:srgbClr val="0D0D0D"/>
                </a:solidFill>
              </a:rPr>
              <a:t>Lietotājam draudzīgs interfeiss:</a:t>
            </a:r>
            <a:r>
              <a:rPr lang="lv-LV" sz="1200">
                <a:solidFill>
                  <a:srgbClr val="0D0D0D"/>
                </a:solidFill>
              </a:rPr>
              <a:t> Piedāvā automātisko papildināšanu, sintakses pārbaudi un kļūdu detektēšanu, kas paātrina koda izstrādi.</a:t>
            </a:r>
            <a:endParaRPr sz="1200">
              <a:solidFill>
                <a:srgbClr val="0D0D0D"/>
              </a:solidFill>
            </a:endParaRPr>
          </a:p>
          <a:p>
            <a:pPr indent="-304800" lvl="0" marL="457200" rtl="0" algn="l">
              <a:spcBef>
                <a:spcPts val="0"/>
              </a:spcBef>
              <a:spcAft>
                <a:spcPts val="0"/>
              </a:spcAft>
              <a:buClr>
                <a:srgbClr val="0D0D0D"/>
              </a:buClr>
              <a:buSzPts val="1200"/>
              <a:buChar char="●"/>
            </a:pPr>
            <a:r>
              <a:rPr b="1" lang="lv-LV" sz="1200">
                <a:solidFill>
                  <a:srgbClr val="0D0D0D"/>
                </a:solidFill>
              </a:rPr>
              <a:t>Integrācijas iespējas:</a:t>
            </a:r>
            <a:r>
              <a:rPr lang="lv-LV" sz="1200">
                <a:solidFill>
                  <a:srgbClr val="0D0D0D"/>
                </a:solidFill>
              </a:rPr>
              <a:t> Viegla savienošana ar versiju kontroles sistēmām (Git) un citām automatizācijas bibliotēkām.</a:t>
            </a:r>
            <a:endParaRPr sz="1200">
              <a:solidFill>
                <a:srgbClr val="0D0D0D"/>
              </a:solidFill>
            </a:endParaRPr>
          </a:p>
          <a:p>
            <a:pPr indent="-304800" lvl="0" marL="457200" rtl="0" algn="l">
              <a:spcBef>
                <a:spcPts val="0"/>
              </a:spcBef>
              <a:spcAft>
                <a:spcPts val="0"/>
              </a:spcAft>
              <a:buClr>
                <a:srgbClr val="0D0D0D"/>
              </a:buClr>
              <a:buSzPts val="1200"/>
              <a:buChar char="●"/>
            </a:pPr>
            <a:r>
              <a:rPr b="1" lang="lv-LV" sz="1200">
                <a:solidFill>
                  <a:srgbClr val="0D0D0D"/>
                </a:solidFill>
              </a:rPr>
              <a:t>Kvalitātes nodrošināšana:</a:t>
            </a:r>
            <a:r>
              <a:rPr lang="lv-LV" sz="1200">
                <a:solidFill>
                  <a:srgbClr val="0D0D0D"/>
                </a:solidFill>
              </a:rPr>
              <a:t> Atbalsta virtuālās vides pārvaldību, ļaujot atdalīt testēšanas vidi no izstrādes.</a:t>
            </a:r>
            <a:endParaRPr sz="2800">
              <a:solidFill>
                <a:schemeClr val="dk1"/>
              </a:solidFill>
            </a:endParaRPr>
          </a:p>
        </p:txBody>
      </p:sp>
      <p:pic>
        <p:nvPicPr>
          <p:cNvPr id="356" name="Google Shape;356;g3189bbb7a3a_3_114"/>
          <p:cNvPicPr preferRelativeResize="0"/>
          <p:nvPr/>
        </p:nvPicPr>
        <p:blipFill>
          <a:blip r:embed="rId6">
            <a:alphaModFix/>
          </a:blip>
          <a:stretch>
            <a:fillRect/>
          </a:stretch>
        </p:blipFill>
        <p:spPr>
          <a:xfrm>
            <a:off x="491657" y="3390838"/>
            <a:ext cx="1528716" cy="1677824"/>
          </a:xfrm>
          <a:prstGeom prst="rect">
            <a:avLst/>
          </a:prstGeom>
          <a:noFill/>
          <a:ln>
            <a:noFill/>
          </a:ln>
        </p:spPr>
      </p:pic>
      <p:sp>
        <p:nvSpPr>
          <p:cNvPr id="357" name="Google Shape;357;g3189bbb7a3a_3_114"/>
          <p:cNvSpPr txBox="1"/>
          <p:nvPr/>
        </p:nvSpPr>
        <p:spPr>
          <a:xfrm>
            <a:off x="2433075" y="3419450"/>
            <a:ext cx="9420300" cy="16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lv-LV" sz="1200">
                <a:solidFill>
                  <a:schemeClr val="dk1"/>
                </a:solidFill>
                <a:highlight>
                  <a:schemeClr val="lt1"/>
                </a:highlight>
              </a:rPr>
              <a:t>Python (programmēšanas valoda)</a:t>
            </a:r>
            <a:r>
              <a:rPr lang="lv-LV" sz="1200">
                <a:solidFill>
                  <a:schemeClr val="dk1"/>
                </a:solidFill>
                <a:highlight>
                  <a:schemeClr val="lt1"/>
                </a:highlight>
              </a:rPr>
              <a:t> ir augsta līmeņa programmēšanas valoda, kas ir īpaši piemērota testēšanas automatizācijai, pateicoties tas lasāmībai un plašajai bibliotēku klāstam.</a:t>
            </a:r>
            <a:endParaRPr sz="1200">
              <a:solidFill>
                <a:schemeClr val="dk1"/>
              </a:solidFill>
              <a:highlight>
                <a:schemeClr val="lt1"/>
              </a:highlight>
            </a:endParaRPr>
          </a:p>
          <a:p>
            <a:pPr indent="457200" lvl="0" marL="0" rtl="0" algn="l">
              <a:spcBef>
                <a:spcPts val="0"/>
              </a:spcBef>
              <a:spcAft>
                <a:spcPts val="0"/>
              </a:spcAft>
              <a:buClr>
                <a:schemeClr val="dk1"/>
              </a:buClr>
              <a:buSzPts val="1100"/>
              <a:buFont typeface="Arial"/>
              <a:buNone/>
            </a:pPr>
            <a:r>
              <a:rPr i="1" lang="lv-LV" sz="1200">
                <a:solidFill>
                  <a:schemeClr val="dk1"/>
                </a:solidFill>
                <a:highlight>
                  <a:schemeClr val="lt1"/>
                </a:highlight>
              </a:rPr>
              <a:t>Izvēles pamatojums:</a:t>
            </a:r>
            <a:endParaRPr i="1"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b="1" lang="lv-LV" sz="1200">
                <a:solidFill>
                  <a:schemeClr val="dk1"/>
                </a:solidFill>
                <a:highlight>
                  <a:schemeClr val="lt1"/>
                </a:highlight>
              </a:rPr>
              <a:t>Vienkāršība un lasāmība:</a:t>
            </a:r>
            <a:r>
              <a:rPr lang="lv-LV" sz="1200">
                <a:solidFill>
                  <a:schemeClr val="dk1"/>
                </a:solidFill>
                <a:highlight>
                  <a:schemeClr val="lt1"/>
                </a:highlight>
              </a:rPr>
              <a:t> Python kods ir viegli uztverams, kas ir svarīgi, strādājot komandās vai uzturot testēšanas skriptus ilgtermiņā.</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b="1" lang="lv-LV" sz="1200">
                <a:solidFill>
                  <a:schemeClr val="dk1"/>
                </a:solidFill>
                <a:highlight>
                  <a:schemeClr val="lt1"/>
                </a:highlight>
              </a:rPr>
              <a:t>Plaša bibliotēku izvēle:</a:t>
            </a:r>
            <a:r>
              <a:rPr lang="lv-LV" sz="1200">
                <a:solidFill>
                  <a:schemeClr val="dk1"/>
                </a:solidFill>
                <a:highlight>
                  <a:schemeClr val="lt1"/>
                </a:highlight>
              </a:rPr>
              <a:t> Tiek izmantots kopā ar Selenium (tīmekļa automatizācija) un citām bibliotēkām.</a:t>
            </a:r>
            <a:endParaRPr sz="2800">
              <a:solidFill>
                <a:schemeClr val="dk1"/>
              </a:solidFill>
              <a:highlight>
                <a:schemeClr val="lt1"/>
              </a:highlight>
            </a:endParaRPr>
          </a:p>
        </p:txBody>
      </p:sp>
      <p:sp>
        <p:nvSpPr>
          <p:cNvPr id="358" name="Google Shape;358;g3189bbb7a3a_3_114"/>
          <p:cNvSpPr txBox="1"/>
          <p:nvPr/>
        </p:nvSpPr>
        <p:spPr>
          <a:xfrm>
            <a:off x="2433075" y="5040050"/>
            <a:ext cx="9420300" cy="14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lv-LV" sz="1200">
                <a:solidFill>
                  <a:srgbClr val="0D0D0D"/>
                </a:solidFill>
              </a:rPr>
              <a:t>Selenium (tīmekļa automatizācijas bibliotēka)</a:t>
            </a:r>
            <a:r>
              <a:rPr lang="lv-LV" sz="1200">
                <a:solidFill>
                  <a:srgbClr val="0D0D0D"/>
                </a:solidFill>
              </a:rPr>
              <a:t> ir rīks tīmekļa lietotņu automatizētai testēšanai. Tas atbalsta vairāku pārlūku testēšanu, tostarp Safari, Chrome un Firefox.</a:t>
            </a:r>
            <a:endParaRPr sz="1200">
              <a:solidFill>
                <a:srgbClr val="0D0D0D"/>
              </a:solidFill>
            </a:endParaRPr>
          </a:p>
          <a:p>
            <a:pPr indent="457200" lvl="0" marL="0" rtl="0" algn="l">
              <a:spcBef>
                <a:spcPts val="0"/>
              </a:spcBef>
              <a:spcAft>
                <a:spcPts val="0"/>
              </a:spcAft>
              <a:buClr>
                <a:schemeClr val="dk1"/>
              </a:buClr>
              <a:buSzPts val="1100"/>
              <a:buFont typeface="Arial"/>
              <a:buNone/>
            </a:pPr>
            <a:r>
              <a:rPr i="1" lang="lv-LV" sz="1200">
                <a:solidFill>
                  <a:srgbClr val="0D0D0D"/>
                </a:solidFill>
              </a:rPr>
              <a:t>Izvēles pamatojums:</a:t>
            </a:r>
            <a:endParaRPr i="1" sz="1200">
              <a:solidFill>
                <a:srgbClr val="0D0D0D"/>
              </a:solidFill>
            </a:endParaRPr>
          </a:p>
          <a:p>
            <a:pPr indent="-304800" lvl="0" marL="457200" rtl="0" algn="l">
              <a:spcBef>
                <a:spcPts val="0"/>
              </a:spcBef>
              <a:spcAft>
                <a:spcPts val="0"/>
              </a:spcAft>
              <a:buClr>
                <a:srgbClr val="0D0D0D"/>
              </a:buClr>
              <a:buSzPts val="1200"/>
              <a:buChar char="●"/>
            </a:pPr>
            <a:r>
              <a:rPr b="1" lang="lv-LV" sz="1200">
                <a:solidFill>
                  <a:srgbClr val="0D0D0D"/>
                </a:solidFill>
              </a:rPr>
              <a:t>Pārlūku neatkarība:</a:t>
            </a:r>
            <a:r>
              <a:rPr lang="lv-LV" sz="1200">
                <a:solidFill>
                  <a:srgbClr val="0D0D0D"/>
                </a:solidFill>
              </a:rPr>
              <a:t> Nodrošina atbalstu dažādiem pārlūkiem, ļaujot pārbaudīt mājas lapas uzvedību dažādās vidēs.</a:t>
            </a:r>
            <a:endParaRPr sz="1200">
              <a:solidFill>
                <a:srgbClr val="0D0D0D"/>
              </a:solidFill>
            </a:endParaRPr>
          </a:p>
          <a:p>
            <a:pPr indent="-304800" lvl="0" marL="457200" rtl="0" algn="l">
              <a:spcBef>
                <a:spcPts val="0"/>
              </a:spcBef>
              <a:spcAft>
                <a:spcPts val="0"/>
              </a:spcAft>
              <a:buClr>
                <a:srgbClr val="0D0D0D"/>
              </a:buClr>
              <a:buSzPts val="1200"/>
              <a:buChar char="●"/>
            </a:pPr>
            <a:r>
              <a:rPr b="1" lang="lv-LV" sz="1200">
                <a:solidFill>
                  <a:srgbClr val="0D0D0D"/>
                </a:solidFill>
              </a:rPr>
              <a:t>Funkcionalitātes pārbaude:</a:t>
            </a:r>
            <a:r>
              <a:rPr lang="lv-LV" sz="1200">
                <a:solidFill>
                  <a:srgbClr val="0D0D0D"/>
                </a:solidFill>
              </a:rPr>
              <a:t> Automatizē lietotāja darbības, piemēram, pieteikšanos, navigāciju, groza izmantošanu un maksājumu testus.</a:t>
            </a:r>
            <a:endParaRPr sz="1200">
              <a:solidFill>
                <a:srgbClr val="0D0D0D"/>
              </a:solidFill>
            </a:endParaRPr>
          </a:p>
          <a:p>
            <a:pPr indent="-304800" lvl="0" marL="457200" rtl="0" algn="l">
              <a:lnSpc>
                <a:spcPct val="115000"/>
              </a:lnSpc>
              <a:spcBef>
                <a:spcPts val="0"/>
              </a:spcBef>
              <a:spcAft>
                <a:spcPts val="0"/>
              </a:spcAft>
              <a:buClr>
                <a:srgbClr val="0D0D0D"/>
              </a:buClr>
              <a:buSzPts val="1200"/>
              <a:buChar char="●"/>
            </a:pPr>
            <a:r>
              <a:rPr b="1" lang="lv-LV" sz="1200">
                <a:solidFill>
                  <a:srgbClr val="0D0D0D"/>
                </a:solidFill>
              </a:rPr>
              <a:t>Elastība:</a:t>
            </a:r>
            <a:r>
              <a:rPr lang="lv-LV" sz="1200">
                <a:solidFill>
                  <a:srgbClr val="0D0D0D"/>
                </a:solidFill>
              </a:rPr>
              <a:t> Integrējas ar Python un citiem rīkiem, lai paplašinātu funkcionalitāti.</a:t>
            </a:r>
            <a:endParaRPr sz="2800">
              <a:solidFill>
                <a:schemeClr val="dk1"/>
              </a:solidFill>
            </a:endParaRPr>
          </a:p>
        </p:txBody>
      </p:sp>
      <p:pic>
        <p:nvPicPr>
          <p:cNvPr id="359" name="Google Shape;359;g3189bbb7a3a_3_114"/>
          <p:cNvPicPr preferRelativeResize="0"/>
          <p:nvPr/>
        </p:nvPicPr>
        <p:blipFill>
          <a:blip r:embed="rId7">
            <a:alphaModFix/>
          </a:blip>
          <a:stretch>
            <a:fillRect/>
          </a:stretch>
        </p:blipFill>
        <p:spPr>
          <a:xfrm>
            <a:off x="496675" y="4880911"/>
            <a:ext cx="1528724" cy="15973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319b639c6be_0_63"/>
          <p:cNvSpPr txBox="1"/>
          <p:nvPr/>
        </p:nvSpPr>
        <p:spPr>
          <a:xfrm>
            <a:off x="3478650" y="290825"/>
            <a:ext cx="52347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t>Rīku izvēles apraksts un izvēles pamatojums</a:t>
            </a:r>
            <a:endParaRPr sz="1800">
              <a:solidFill>
                <a:srgbClr val="000000"/>
              </a:solidFill>
              <a:latin typeface="Arial"/>
              <a:ea typeface="Arial"/>
              <a:cs typeface="Arial"/>
              <a:sym typeface="Arial"/>
            </a:endParaRPr>
          </a:p>
        </p:txBody>
      </p:sp>
      <p:sp>
        <p:nvSpPr>
          <p:cNvPr id="366" name="Google Shape;366;g319b639c6be_0_63"/>
          <p:cNvSpPr txBox="1"/>
          <p:nvPr/>
        </p:nvSpPr>
        <p:spPr>
          <a:xfrm>
            <a:off x="2508725" y="773675"/>
            <a:ext cx="9344700" cy="113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lv-LV" sz="1200">
                <a:solidFill>
                  <a:srgbClr val="0D0D0D"/>
                </a:solidFill>
                <a:highlight>
                  <a:schemeClr val="lt1"/>
                </a:highlight>
              </a:rPr>
              <a:t>Web Inspector </a:t>
            </a:r>
            <a:r>
              <a:rPr lang="lv-LV" sz="1200">
                <a:solidFill>
                  <a:srgbClr val="0D0D0D"/>
                </a:solidFill>
                <a:highlight>
                  <a:schemeClr val="lt1"/>
                </a:highlight>
              </a:rPr>
              <a:t>ir Safari pārlūka rīks, kas nodrošina izstrādes un atkļūdošanas iespējas, tostarp HTML, CSS un JavaScript pārbaudi.</a:t>
            </a:r>
            <a:endParaRPr sz="1200">
              <a:solidFill>
                <a:srgbClr val="0D0D0D"/>
              </a:solidFill>
              <a:highlight>
                <a:schemeClr val="lt1"/>
              </a:highlight>
            </a:endParaRPr>
          </a:p>
          <a:p>
            <a:pPr indent="457200" lvl="0" marL="0" rtl="0" algn="l">
              <a:lnSpc>
                <a:spcPct val="100000"/>
              </a:lnSpc>
              <a:spcBef>
                <a:spcPts val="0"/>
              </a:spcBef>
              <a:spcAft>
                <a:spcPts val="0"/>
              </a:spcAft>
              <a:buNone/>
            </a:pPr>
            <a:r>
              <a:rPr i="1" lang="lv-LV" sz="1200">
                <a:solidFill>
                  <a:srgbClr val="0D0D0D"/>
                </a:solidFill>
                <a:highlight>
                  <a:schemeClr val="lt1"/>
                </a:highlight>
              </a:rPr>
              <a:t>Izvēles pamatojums:</a:t>
            </a:r>
            <a:endParaRPr i="1" sz="1200">
              <a:solidFill>
                <a:srgbClr val="0D0D0D"/>
              </a:solidFill>
              <a:highlight>
                <a:schemeClr val="lt1"/>
              </a:highlight>
            </a:endParaRPr>
          </a:p>
          <a:p>
            <a:pPr indent="-304800" lvl="0" marL="457200" rtl="0" algn="l">
              <a:lnSpc>
                <a:spcPct val="100000"/>
              </a:lnSpc>
              <a:spcBef>
                <a:spcPts val="0"/>
              </a:spcBef>
              <a:spcAft>
                <a:spcPts val="0"/>
              </a:spcAft>
              <a:buClr>
                <a:srgbClr val="0D0D0D"/>
              </a:buClr>
              <a:buSzPts val="1200"/>
              <a:buChar char="●"/>
            </a:pPr>
            <a:r>
              <a:rPr b="1" lang="lv-LV" sz="1200">
                <a:solidFill>
                  <a:srgbClr val="0D0D0D"/>
                </a:solidFill>
                <a:highlight>
                  <a:schemeClr val="lt1"/>
                </a:highlight>
              </a:rPr>
              <a:t>Elementu analīze:</a:t>
            </a:r>
            <a:r>
              <a:rPr lang="lv-LV" sz="1200">
                <a:solidFill>
                  <a:srgbClr val="0D0D0D"/>
                </a:solidFill>
                <a:highlight>
                  <a:schemeClr val="lt1"/>
                </a:highlight>
              </a:rPr>
              <a:t> Palīdz identificēt un pārbaudīt HTML elementu lokatorus (XPath vai CSS), ko izmanto Selenium skriptos.</a:t>
            </a:r>
            <a:endParaRPr sz="1200">
              <a:solidFill>
                <a:srgbClr val="0D0D0D"/>
              </a:solidFill>
              <a:highlight>
                <a:schemeClr val="lt1"/>
              </a:highlight>
            </a:endParaRPr>
          </a:p>
          <a:p>
            <a:pPr indent="-304800" lvl="0" marL="457200" rtl="0" algn="l">
              <a:lnSpc>
                <a:spcPct val="115000"/>
              </a:lnSpc>
              <a:spcBef>
                <a:spcPts val="0"/>
              </a:spcBef>
              <a:spcAft>
                <a:spcPts val="0"/>
              </a:spcAft>
              <a:buClr>
                <a:srgbClr val="0D0D0D"/>
              </a:buClr>
              <a:buSzPts val="1200"/>
              <a:buChar char="●"/>
            </a:pPr>
            <a:r>
              <a:rPr b="1" lang="lv-LV" sz="1200">
                <a:solidFill>
                  <a:srgbClr val="0D0D0D"/>
                </a:solidFill>
                <a:highlight>
                  <a:schemeClr val="lt1"/>
                </a:highlight>
              </a:rPr>
              <a:t>Reāllaika atkļūdošana:</a:t>
            </a:r>
            <a:r>
              <a:rPr lang="lv-LV" sz="1200">
                <a:solidFill>
                  <a:srgbClr val="0D0D0D"/>
                </a:solidFill>
                <a:highlight>
                  <a:schemeClr val="lt1"/>
                </a:highlight>
              </a:rPr>
              <a:t> Atļauj modificēt un testēt kodu tieši pārlūkā, pārbaudot izmaiņu efektu.</a:t>
            </a:r>
            <a:endParaRPr sz="1200">
              <a:solidFill>
                <a:srgbClr val="0D0D0D"/>
              </a:solidFill>
              <a:highlight>
                <a:schemeClr val="lt1"/>
              </a:highlight>
            </a:endParaRPr>
          </a:p>
          <a:p>
            <a:pPr indent="-304800" lvl="0" marL="457200" rtl="0" algn="l">
              <a:lnSpc>
                <a:spcPct val="115000"/>
              </a:lnSpc>
              <a:spcBef>
                <a:spcPts val="0"/>
              </a:spcBef>
              <a:spcAft>
                <a:spcPts val="0"/>
              </a:spcAft>
              <a:buClr>
                <a:srgbClr val="0D0D0D"/>
              </a:buClr>
              <a:buSzPts val="1200"/>
              <a:buChar char="●"/>
            </a:pPr>
            <a:r>
              <a:rPr b="1" lang="lv-LV" sz="1200">
                <a:solidFill>
                  <a:srgbClr val="0D0D0D"/>
                </a:solidFill>
                <a:highlight>
                  <a:schemeClr val="lt1"/>
                </a:highlight>
              </a:rPr>
              <a:t>Veiktspējas pārbaudes:</a:t>
            </a:r>
            <a:r>
              <a:rPr lang="lv-LV" sz="1200">
                <a:solidFill>
                  <a:srgbClr val="0D0D0D"/>
                </a:solidFill>
                <a:highlight>
                  <a:schemeClr val="lt1"/>
                </a:highlight>
              </a:rPr>
              <a:t> Nodrošina resursu (tīkla pieprasījumu, slodzes) analīzi un uzlabo tīmekļa lietotnes ielādes laiku.</a:t>
            </a:r>
            <a:endParaRPr sz="1200">
              <a:solidFill>
                <a:srgbClr val="0D0D0D"/>
              </a:solidFill>
              <a:highlight>
                <a:srgbClr val="FFFFFF"/>
              </a:highlight>
            </a:endParaRPr>
          </a:p>
        </p:txBody>
      </p:sp>
      <p:pic>
        <p:nvPicPr>
          <p:cNvPr id="367" name="Google Shape;367;g319b639c6be_0_63"/>
          <p:cNvPicPr preferRelativeResize="0"/>
          <p:nvPr/>
        </p:nvPicPr>
        <p:blipFill>
          <a:blip r:embed="rId3">
            <a:alphaModFix/>
          </a:blip>
          <a:stretch>
            <a:fillRect/>
          </a:stretch>
        </p:blipFill>
        <p:spPr>
          <a:xfrm>
            <a:off x="562800" y="2101376"/>
            <a:ext cx="1262525" cy="1262550"/>
          </a:xfrm>
          <a:prstGeom prst="rect">
            <a:avLst/>
          </a:prstGeom>
          <a:noFill/>
          <a:ln>
            <a:noFill/>
          </a:ln>
        </p:spPr>
      </p:pic>
      <p:sp>
        <p:nvSpPr>
          <p:cNvPr id="368" name="Google Shape;368;g319b639c6be_0_63"/>
          <p:cNvSpPr txBox="1"/>
          <p:nvPr/>
        </p:nvSpPr>
        <p:spPr>
          <a:xfrm>
            <a:off x="2508650" y="2053600"/>
            <a:ext cx="9344700" cy="13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lv-LV" sz="1200">
                <a:solidFill>
                  <a:srgbClr val="0D0D0D"/>
                </a:solidFill>
              </a:rPr>
              <a:t>Postman </a:t>
            </a:r>
            <a:r>
              <a:rPr lang="lv-LV" sz="1200">
                <a:solidFill>
                  <a:srgbClr val="0D0D0D"/>
                </a:solidFill>
              </a:rPr>
              <a:t>ir uzlabots rīks API izstrādei un testēšanai, kas atbalsta API pieprasījumus, atbildes un to validāciju.</a:t>
            </a:r>
            <a:endParaRPr sz="1200">
              <a:solidFill>
                <a:srgbClr val="0D0D0D"/>
              </a:solidFill>
            </a:endParaRPr>
          </a:p>
          <a:p>
            <a:pPr indent="457200" lvl="0" marL="0" rtl="0" algn="l">
              <a:spcBef>
                <a:spcPts val="0"/>
              </a:spcBef>
              <a:spcAft>
                <a:spcPts val="0"/>
              </a:spcAft>
              <a:buClr>
                <a:schemeClr val="dk1"/>
              </a:buClr>
              <a:buSzPts val="1100"/>
              <a:buFont typeface="Arial"/>
              <a:buNone/>
            </a:pPr>
            <a:r>
              <a:rPr i="1" lang="lv-LV" sz="1200">
                <a:solidFill>
                  <a:srgbClr val="0D0D0D"/>
                </a:solidFill>
              </a:rPr>
              <a:t>Izvēles pamatojums:</a:t>
            </a:r>
            <a:endParaRPr i="1" sz="1200">
              <a:solidFill>
                <a:srgbClr val="0D0D0D"/>
              </a:solidFill>
            </a:endParaRPr>
          </a:p>
          <a:p>
            <a:pPr indent="-304800" lvl="0" marL="457200" rtl="0" algn="l">
              <a:spcBef>
                <a:spcPts val="0"/>
              </a:spcBef>
              <a:spcAft>
                <a:spcPts val="0"/>
              </a:spcAft>
              <a:buClr>
                <a:srgbClr val="0D0D0D"/>
              </a:buClr>
              <a:buSzPts val="1200"/>
              <a:buChar char="●"/>
            </a:pPr>
            <a:r>
              <a:rPr b="1" lang="lv-LV" sz="1200">
                <a:solidFill>
                  <a:srgbClr val="0D0D0D"/>
                </a:solidFill>
              </a:rPr>
              <a:t>API validācija:</a:t>
            </a:r>
            <a:r>
              <a:rPr lang="lv-LV" sz="1200">
                <a:solidFill>
                  <a:srgbClr val="0D0D0D"/>
                </a:solidFill>
              </a:rPr>
              <a:t> Nodrošina iespēju pārbaudīt servera atbildes statusu, datus un to integritāti.</a:t>
            </a:r>
            <a:endParaRPr sz="1200">
              <a:solidFill>
                <a:srgbClr val="0D0D0D"/>
              </a:solidFill>
            </a:endParaRPr>
          </a:p>
          <a:p>
            <a:pPr indent="-304800" lvl="0" marL="457200" rtl="0" algn="l">
              <a:lnSpc>
                <a:spcPct val="115000"/>
              </a:lnSpc>
              <a:spcBef>
                <a:spcPts val="0"/>
              </a:spcBef>
              <a:spcAft>
                <a:spcPts val="0"/>
              </a:spcAft>
              <a:buClr>
                <a:srgbClr val="0D0D0D"/>
              </a:buClr>
              <a:buSzPts val="1200"/>
              <a:buChar char="●"/>
            </a:pPr>
            <a:r>
              <a:rPr b="1" lang="lv-LV" sz="1200">
                <a:solidFill>
                  <a:srgbClr val="0D0D0D"/>
                </a:solidFill>
              </a:rPr>
              <a:t>Automatizācija:</a:t>
            </a:r>
            <a:r>
              <a:rPr lang="lv-LV" sz="1200">
                <a:solidFill>
                  <a:srgbClr val="0D0D0D"/>
                </a:solidFill>
              </a:rPr>
              <a:t> Atbalsta kolekciju un testu izveidi, kurus var atkārtoti palaist dažādos scenārijos.</a:t>
            </a:r>
            <a:endParaRPr sz="1200">
              <a:solidFill>
                <a:srgbClr val="0D0D0D"/>
              </a:solidFill>
            </a:endParaRPr>
          </a:p>
          <a:p>
            <a:pPr indent="-304800" lvl="0" marL="457200" rtl="0" algn="l">
              <a:lnSpc>
                <a:spcPct val="115000"/>
              </a:lnSpc>
              <a:spcBef>
                <a:spcPts val="0"/>
              </a:spcBef>
              <a:spcAft>
                <a:spcPts val="0"/>
              </a:spcAft>
              <a:buClr>
                <a:srgbClr val="0D0D0D"/>
              </a:buClr>
              <a:buSzPts val="1200"/>
              <a:buChar char="●"/>
            </a:pPr>
            <a:r>
              <a:rPr b="1" lang="lv-LV" sz="1200">
                <a:solidFill>
                  <a:srgbClr val="0D0D0D"/>
                </a:solidFill>
              </a:rPr>
              <a:t>Integrācija:</a:t>
            </a:r>
            <a:r>
              <a:rPr lang="lv-LV" sz="1200">
                <a:solidFill>
                  <a:srgbClr val="0D0D0D"/>
                </a:solidFill>
              </a:rPr>
              <a:t> Vieglā integrācija ar CI/CD rīkiem ļauj veikt API pārbaudes automātiski kopā ar citiem testiem.</a:t>
            </a:r>
            <a:endParaRPr sz="1200">
              <a:solidFill>
                <a:srgbClr val="0D0D0D"/>
              </a:solidFill>
            </a:endParaRPr>
          </a:p>
          <a:p>
            <a:pPr indent="0" lvl="0" marL="0" rtl="0" algn="l">
              <a:spcBef>
                <a:spcPts val="1500"/>
              </a:spcBef>
              <a:spcAft>
                <a:spcPts val="0"/>
              </a:spcAft>
              <a:buNone/>
            </a:pPr>
            <a:r>
              <a:t/>
            </a:r>
            <a:endParaRPr sz="2800">
              <a:solidFill>
                <a:schemeClr val="dk1"/>
              </a:solidFill>
            </a:endParaRPr>
          </a:p>
        </p:txBody>
      </p:sp>
      <p:pic>
        <p:nvPicPr>
          <p:cNvPr id="369" name="Google Shape;369;g319b639c6be_0_63"/>
          <p:cNvPicPr preferRelativeResize="0"/>
          <p:nvPr/>
        </p:nvPicPr>
        <p:blipFill>
          <a:blip r:embed="rId4">
            <a:alphaModFix/>
          </a:blip>
          <a:stretch>
            <a:fillRect/>
          </a:stretch>
        </p:blipFill>
        <p:spPr>
          <a:xfrm>
            <a:off x="562800" y="773675"/>
            <a:ext cx="1262525" cy="1262525"/>
          </a:xfrm>
          <a:prstGeom prst="rect">
            <a:avLst/>
          </a:prstGeom>
          <a:noFill/>
          <a:ln>
            <a:noFill/>
          </a:ln>
        </p:spPr>
      </p:pic>
      <p:pic>
        <p:nvPicPr>
          <p:cNvPr id="370" name="Google Shape;370;g319b639c6be_0_63"/>
          <p:cNvPicPr preferRelativeResize="0"/>
          <p:nvPr/>
        </p:nvPicPr>
        <p:blipFill>
          <a:blip r:embed="rId5">
            <a:alphaModFix/>
          </a:blip>
          <a:stretch>
            <a:fillRect/>
          </a:stretch>
        </p:blipFill>
        <p:spPr>
          <a:xfrm>
            <a:off x="514991" y="3538537"/>
            <a:ext cx="4411060" cy="1498550"/>
          </a:xfrm>
          <a:prstGeom prst="rect">
            <a:avLst/>
          </a:prstGeom>
          <a:noFill/>
          <a:ln>
            <a:noFill/>
          </a:ln>
        </p:spPr>
      </p:pic>
      <p:sp>
        <p:nvSpPr>
          <p:cNvPr id="371" name="Google Shape;371;g319b639c6be_0_63"/>
          <p:cNvSpPr txBox="1"/>
          <p:nvPr/>
        </p:nvSpPr>
        <p:spPr>
          <a:xfrm>
            <a:off x="5332600" y="3450825"/>
            <a:ext cx="6520800" cy="16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lv-LV" sz="1200">
                <a:solidFill>
                  <a:srgbClr val="0D0D0D"/>
                </a:solidFill>
                <a:highlight>
                  <a:schemeClr val="lt1"/>
                </a:highlight>
              </a:rPr>
              <a:t>Apache JMeter </a:t>
            </a:r>
            <a:r>
              <a:rPr lang="lv-LV" sz="1200">
                <a:solidFill>
                  <a:srgbClr val="0D0D0D"/>
                </a:solidFill>
                <a:highlight>
                  <a:schemeClr val="lt1"/>
                </a:highlight>
              </a:rPr>
              <a:t>ir atvērtā koda rīks, kas specializējas tīmekļa vietņu un API veiktspējas, slodzes un stresa testēšanā.</a:t>
            </a:r>
            <a:endParaRPr sz="1200">
              <a:solidFill>
                <a:srgbClr val="0D0D0D"/>
              </a:solidFill>
              <a:highlight>
                <a:schemeClr val="lt1"/>
              </a:highlight>
            </a:endParaRPr>
          </a:p>
          <a:p>
            <a:pPr indent="457200" lvl="0" marL="0" rtl="0" algn="l">
              <a:spcBef>
                <a:spcPts val="0"/>
              </a:spcBef>
              <a:spcAft>
                <a:spcPts val="0"/>
              </a:spcAft>
              <a:buClr>
                <a:schemeClr val="dk1"/>
              </a:buClr>
              <a:buSzPts val="1100"/>
              <a:buFont typeface="Arial"/>
              <a:buNone/>
            </a:pPr>
            <a:r>
              <a:rPr i="1" lang="lv-LV" sz="1200">
                <a:solidFill>
                  <a:srgbClr val="0D0D0D"/>
                </a:solidFill>
                <a:highlight>
                  <a:schemeClr val="lt1"/>
                </a:highlight>
              </a:rPr>
              <a:t>Izvēles pamatojums:</a:t>
            </a:r>
            <a:endParaRPr i="1" sz="1200">
              <a:solidFill>
                <a:srgbClr val="0D0D0D"/>
              </a:solidFill>
              <a:highlight>
                <a:schemeClr val="lt1"/>
              </a:highlight>
            </a:endParaRPr>
          </a:p>
          <a:p>
            <a:pPr indent="-304800" lvl="0" marL="457200" rtl="0" algn="l">
              <a:spcBef>
                <a:spcPts val="0"/>
              </a:spcBef>
              <a:spcAft>
                <a:spcPts val="0"/>
              </a:spcAft>
              <a:buClr>
                <a:srgbClr val="0D0D0D"/>
              </a:buClr>
              <a:buSzPts val="1200"/>
              <a:buChar char="●"/>
            </a:pPr>
            <a:r>
              <a:rPr b="1" lang="lv-LV" sz="1200">
                <a:solidFill>
                  <a:srgbClr val="0D0D0D"/>
                </a:solidFill>
                <a:highlight>
                  <a:schemeClr val="lt1"/>
                </a:highlight>
              </a:rPr>
              <a:t>Slodzes testēšana:</a:t>
            </a:r>
            <a:r>
              <a:rPr lang="lv-LV" sz="1200">
                <a:solidFill>
                  <a:srgbClr val="0D0D0D"/>
                </a:solidFill>
                <a:highlight>
                  <a:schemeClr val="lt1"/>
                </a:highlight>
              </a:rPr>
              <a:t> Simulē lielu lietotāju skaitu, lai novērtētu mājas lapas veiktspēju un izturību.</a:t>
            </a:r>
            <a:endParaRPr sz="1200">
              <a:solidFill>
                <a:srgbClr val="0D0D0D"/>
              </a:solidFill>
              <a:highlight>
                <a:schemeClr val="lt1"/>
              </a:highlight>
            </a:endParaRPr>
          </a:p>
          <a:p>
            <a:pPr indent="-304800" lvl="0" marL="457200" rtl="0" algn="l">
              <a:lnSpc>
                <a:spcPct val="115000"/>
              </a:lnSpc>
              <a:spcBef>
                <a:spcPts val="0"/>
              </a:spcBef>
              <a:spcAft>
                <a:spcPts val="0"/>
              </a:spcAft>
              <a:buClr>
                <a:srgbClr val="0D0D0D"/>
              </a:buClr>
              <a:buSzPts val="1200"/>
              <a:buChar char="●"/>
            </a:pPr>
            <a:r>
              <a:rPr b="1" lang="lv-LV" sz="1200">
                <a:solidFill>
                  <a:srgbClr val="0D0D0D"/>
                </a:solidFill>
                <a:highlight>
                  <a:schemeClr val="lt1"/>
                </a:highlight>
              </a:rPr>
              <a:t>Daudzpusība:</a:t>
            </a:r>
            <a:r>
              <a:rPr lang="lv-LV" sz="1200">
                <a:solidFill>
                  <a:srgbClr val="0D0D0D"/>
                </a:solidFill>
                <a:highlight>
                  <a:schemeClr val="lt1"/>
                </a:highlight>
              </a:rPr>
              <a:t> Atbalsta HTTP, HTTPS, API un citu tīmekļa protokolu testēšanu.</a:t>
            </a:r>
            <a:endParaRPr sz="1200">
              <a:solidFill>
                <a:srgbClr val="0D0D0D"/>
              </a:solidFill>
              <a:highlight>
                <a:schemeClr val="lt1"/>
              </a:highlight>
            </a:endParaRPr>
          </a:p>
          <a:p>
            <a:pPr indent="-304800" lvl="0" marL="457200" rtl="0" algn="l">
              <a:lnSpc>
                <a:spcPct val="115000"/>
              </a:lnSpc>
              <a:spcBef>
                <a:spcPts val="0"/>
              </a:spcBef>
              <a:spcAft>
                <a:spcPts val="0"/>
              </a:spcAft>
              <a:buClr>
                <a:srgbClr val="0D0D0D"/>
              </a:buClr>
              <a:buSzPts val="1200"/>
              <a:buChar char="●"/>
            </a:pPr>
            <a:r>
              <a:rPr b="1" lang="lv-LV" sz="1200">
                <a:solidFill>
                  <a:srgbClr val="0D0D0D"/>
                </a:solidFill>
                <a:highlight>
                  <a:schemeClr val="lt1"/>
                </a:highlight>
              </a:rPr>
              <a:t>Datu vizualizācija:</a:t>
            </a:r>
            <a:r>
              <a:rPr lang="lv-LV" sz="1200">
                <a:solidFill>
                  <a:srgbClr val="0D0D0D"/>
                </a:solidFill>
                <a:highlight>
                  <a:schemeClr val="lt1"/>
                </a:highlight>
              </a:rPr>
              <a:t> Nodrošina detalizētus pārskatus un grafikus par atbildes laikiem, kļūdām un servera veiktspēju.</a:t>
            </a:r>
            <a:endParaRPr sz="2800">
              <a:solidFill>
                <a:schemeClr val="dk1"/>
              </a:solidFill>
              <a:highlight>
                <a:schemeClr val="lt1"/>
              </a:highlight>
            </a:endParaRPr>
          </a:p>
        </p:txBody>
      </p:sp>
      <p:pic>
        <p:nvPicPr>
          <p:cNvPr id="372" name="Google Shape;372;g319b639c6be_0_63"/>
          <p:cNvPicPr preferRelativeResize="0"/>
          <p:nvPr/>
        </p:nvPicPr>
        <p:blipFill>
          <a:blip r:embed="rId6">
            <a:alphaModFix/>
          </a:blip>
          <a:stretch>
            <a:fillRect/>
          </a:stretch>
        </p:blipFill>
        <p:spPr>
          <a:xfrm>
            <a:off x="343850" y="5062299"/>
            <a:ext cx="1700425" cy="1606925"/>
          </a:xfrm>
          <a:prstGeom prst="rect">
            <a:avLst/>
          </a:prstGeom>
          <a:noFill/>
          <a:ln>
            <a:noFill/>
          </a:ln>
        </p:spPr>
      </p:pic>
      <p:sp>
        <p:nvSpPr>
          <p:cNvPr id="373" name="Google Shape;373;g319b639c6be_0_63"/>
          <p:cNvSpPr txBox="1"/>
          <p:nvPr/>
        </p:nvSpPr>
        <p:spPr>
          <a:xfrm>
            <a:off x="2508650" y="5163925"/>
            <a:ext cx="9344700" cy="15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lv-LV" sz="1200">
                <a:solidFill>
                  <a:srgbClr val="0D0D0D"/>
                </a:solidFill>
              </a:rPr>
              <a:t>Google Drive</a:t>
            </a:r>
            <a:r>
              <a:rPr lang="lv-LV" sz="1200">
                <a:solidFill>
                  <a:srgbClr val="0D0D0D"/>
                </a:solidFill>
              </a:rPr>
              <a:t> ir mākoņpakalpojums datu glabāšanai un koplietošanai, kas atbalsta dažādus failu formātus, piemēram, dokumentus, tabulas, prezentācijas un PDF.</a:t>
            </a:r>
            <a:endParaRPr sz="1200">
              <a:solidFill>
                <a:srgbClr val="0D0D0D"/>
              </a:solidFill>
            </a:endParaRPr>
          </a:p>
          <a:p>
            <a:pPr indent="0" lvl="0" marL="0" rtl="0" algn="l">
              <a:lnSpc>
                <a:spcPct val="100000"/>
              </a:lnSpc>
              <a:spcBef>
                <a:spcPts val="0"/>
              </a:spcBef>
              <a:spcAft>
                <a:spcPts val="0"/>
              </a:spcAft>
              <a:buNone/>
            </a:pPr>
            <a:r>
              <a:rPr lang="lv-LV" sz="1200">
                <a:solidFill>
                  <a:srgbClr val="0D0D0D"/>
                </a:solidFill>
              </a:rPr>
              <a:t>	</a:t>
            </a:r>
            <a:r>
              <a:rPr i="1" lang="lv-LV" sz="1200">
                <a:solidFill>
                  <a:srgbClr val="0D0D0D"/>
                </a:solidFill>
              </a:rPr>
              <a:t>Izvēles pamatojums:</a:t>
            </a:r>
            <a:endParaRPr i="1" sz="1200">
              <a:solidFill>
                <a:srgbClr val="0D0D0D"/>
              </a:solidFill>
            </a:endParaRPr>
          </a:p>
          <a:p>
            <a:pPr indent="-304800" lvl="0" marL="457200" rtl="0" algn="l">
              <a:lnSpc>
                <a:spcPct val="100000"/>
              </a:lnSpc>
              <a:spcBef>
                <a:spcPts val="0"/>
              </a:spcBef>
              <a:spcAft>
                <a:spcPts val="0"/>
              </a:spcAft>
              <a:buClr>
                <a:srgbClr val="0D0D0D"/>
              </a:buClr>
              <a:buSzPts val="1200"/>
              <a:buChar char="●"/>
            </a:pPr>
            <a:r>
              <a:rPr b="1" lang="lv-LV" sz="1200">
                <a:solidFill>
                  <a:srgbClr val="0D0D0D"/>
                </a:solidFill>
              </a:rPr>
              <a:t>Pieejamība:</a:t>
            </a:r>
            <a:r>
              <a:rPr lang="lv-LV" sz="1200">
                <a:solidFill>
                  <a:srgbClr val="0D0D0D"/>
                </a:solidFill>
              </a:rPr>
              <a:t> Dati ir pieejami jebkurā vietā un jebkurā laikā, ja vien ir piekļuve internetam.</a:t>
            </a:r>
            <a:endParaRPr sz="1200">
              <a:solidFill>
                <a:srgbClr val="0D0D0D"/>
              </a:solidFill>
            </a:endParaRPr>
          </a:p>
          <a:p>
            <a:pPr indent="-304800" lvl="0" marL="457200" rtl="0" algn="l">
              <a:lnSpc>
                <a:spcPct val="115000"/>
              </a:lnSpc>
              <a:spcBef>
                <a:spcPts val="0"/>
              </a:spcBef>
              <a:spcAft>
                <a:spcPts val="0"/>
              </a:spcAft>
              <a:buClr>
                <a:srgbClr val="0D0D0D"/>
              </a:buClr>
              <a:buSzPts val="1200"/>
              <a:buChar char="●"/>
            </a:pPr>
            <a:r>
              <a:rPr b="1" lang="lv-LV" sz="1200">
                <a:solidFill>
                  <a:srgbClr val="0D0D0D"/>
                </a:solidFill>
              </a:rPr>
              <a:t>Drošība:</a:t>
            </a:r>
            <a:r>
              <a:rPr lang="lv-LV" sz="1200">
                <a:solidFill>
                  <a:srgbClr val="0D0D0D"/>
                </a:solidFill>
              </a:rPr>
              <a:t> Faili tiek glabāti šifrēti, nodrošinot sensitīvas informācijas aizsardzību.</a:t>
            </a:r>
            <a:endParaRPr sz="1200">
              <a:solidFill>
                <a:srgbClr val="0D0D0D"/>
              </a:solidFill>
            </a:endParaRPr>
          </a:p>
          <a:p>
            <a:pPr indent="-304800" lvl="0" marL="457200" rtl="0" algn="l">
              <a:lnSpc>
                <a:spcPct val="115000"/>
              </a:lnSpc>
              <a:spcBef>
                <a:spcPts val="0"/>
              </a:spcBef>
              <a:spcAft>
                <a:spcPts val="0"/>
              </a:spcAft>
              <a:buClr>
                <a:srgbClr val="0D0D0D"/>
              </a:buClr>
              <a:buSzPts val="1200"/>
              <a:buChar char="●"/>
            </a:pPr>
            <a:r>
              <a:rPr b="1" lang="lv-LV" sz="1200">
                <a:solidFill>
                  <a:srgbClr val="0D0D0D"/>
                </a:solidFill>
              </a:rPr>
              <a:t>Versiju kontrole:</a:t>
            </a:r>
            <a:r>
              <a:rPr lang="lv-LV" sz="1200">
                <a:solidFill>
                  <a:srgbClr val="0D0D0D"/>
                </a:solidFill>
              </a:rPr>
              <a:t> Drive automātiski saglabā failu iepriekšējās versijas, kas ir noderīgi kļūdu izsekošanai un labojumiem.</a:t>
            </a:r>
            <a:endParaRPr sz="1200">
              <a:solidFill>
                <a:srgbClr val="0D0D0D"/>
              </a:solidFill>
            </a:endParaRPr>
          </a:p>
          <a:p>
            <a:pPr indent="0" lvl="0" marL="0" rtl="0" algn="l">
              <a:spcBef>
                <a:spcPts val="1500"/>
              </a:spcBef>
              <a:spcAft>
                <a:spcPts val="0"/>
              </a:spcAft>
              <a:buNone/>
            </a:pPr>
            <a:r>
              <a:t/>
            </a:r>
            <a:endParaRPr sz="28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31bf6594081_3_27"/>
          <p:cNvSpPr txBox="1"/>
          <p:nvPr/>
        </p:nvSpPr>
        <p:spPr>
          <a:xfrm>
            <a:off x="3478650" y="290825"/>
            <a:ext cx="52347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t>Rīku izvēles apraksts un izvēles pamatojums</a:t>
            </a:r>
            <a:endParaRPr sz="1800">
              <a:solidFill>
                <a:srgbClr val="000000"/>
              </a:solidFill>
              <a:latin typeface="Arial"/>
              <a:ea typeface="Arial"/>
              <a:cs typeface="Arial"/>
              <a:sym typeface="Arial"/>
            </a:endParaRPr>
          </a:p>
        </p:txBody>
      </p:sp>
      <p:sp>
        <p:nvSpPr>
          <p:cNvPr id="380" name="Google Shape;380;g31bf6594081_3_27"/>
          <p:cNvSpPr txBox="1"/>
          <p:nvPr/>
        </p:nvSpPr>
        <p:spPr>
          <a:xfrm>
            <a:off x="2497050" y="3290700"/>
            <a:ext cx="9175500" cy="2801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lv-LV" sz="1200">
                <a:solidFill>
                  <a:srgbClr val="0D0D0D"/>
                </a:solidFill>
                <a:highlight>
                  <a:schemeClr val="lt1"/>
                </a:highlight>
              </a:rPr>
              <a:t>ChatGPT </a:t>
            </a:r>
            <a:r>
              <a:rPr lang="lv-LV" sz="1200">
                <a:solidFill>
                  <a:srgbClr val="0D0D0D"/>
                </a:solidFill>
                <a:highlight>
                  <a:schemeClr val="lt1"/>
                </a:highlight>
              </a:rPr>
              <a:t>ir mākslīgā intelekta rīks, kas spēj saprast un ģenerēt tekstu, simulējot cilvēka valodas lietojumu. Tā pamatā ir dziļās mācīšanās tehnoloģija. Tostārp noderīgs palīgs programmatūras testēšanā, īpaši tādos uzdevumos kā testa gadījumu ģenerēšana, kodēšanas palīdzība un dokumentācijas analīze. Chat GPT</a:t>
            </a:r>
            <a:r>
              <a:rPr lang="lv-LV" sz="1200">
                <a:solidFill>
                  <a:srgbClr val="0D0D0D"/>
                </a:solidFill>
                <a:highlight>
                  <a:schemeClr val="lt1"/>
                </a:highlight>
              </a:rPr>
              <a:t> izmantošana, kā papildinājums citiem rīkiem </a:t>
            </a:r>
            <a:r>
              <a:rPr lang="lv-LV" sz="1200">
                <a:solidFill>
                  <a:srgbClr val="0D0D0D"/>
                </a:solidFill>
                <a:highlight>
                  <a:schemeClr val="lt1"/>
                </a:highlight>
              </a:rPr>
              <a:t>ir ļoti efektīvs risinājums.</a:t>
            </a:r>
            <a:endParaRPr sz="1200">
              <a:solidFill>
                <a:srgbClr val="0D0D0D"/>
              </a:solidFill>
              <a:highlight>
                <a:schemeClr val="lt1"/>
              </a:highlight>
            </a:endParaRPr>
          </a:p>
          <a:p>
            <a:pPr indent="457200" lvl="0" marL="0" rtl="0" algn="l">
              <a:lnSpc>
                <a:spcPct val="100000"/>
              </a:lnSpc>
              <a:spcBef>
                <a:spcPts val="0"/>
              </a:spcBef>
              <a:spcAft>
                <a:spcPts val="0"/>
              </a:spcAft>
              <a:buNone/>
            </a:pPr>
            <a:r>
              <a:t/>
            </a:r>
            <a:endParaRPr i="1" sz="1200">
              <a:solidFill>
                <a:srgbClr val="0D0D0D"/>
              </a:solidFill>
              <a:highlight>
                <a:schemeClr val="lt1"/>
              </a:highlight>
            </a:endParaRPr>
          </a:p>
          <a:p>
            <a:pPr indent="457200" lvl="0" marL="0" rtl="0" algn="l">
              <a:lnSpc>
                <a:spcPct val="100000"/>
              </a:lnSpc>
              <a:spcBef>
                <a:spcPts val="0"/>
              </a:spcBef>
              <a:spcAft>
                <a:spcPts val="0"/>
              </a:spcAft>
              <a:buNone/>
            </a:pPr>
            <a:r>
              <a:rPr i="1" lang="lv-LV" sz="1200">
                <a:solidFill>
                  <a:srgbClr val="0D0D0D"/>
                </a:solidFill>
                <a:highlight>
                  <a:schemeClr val="lt1"/>
                </a:highlight>
              </a:rPr>
              <a:t>I</a:t>
            </a:r>
            <a:r>
              <a:rPr i="1" lang="lv-LV" sz="1200">
                <a:solidFill>
                  <a:srgbClr val="0D0D0D"/>
                </a:solidFill>
                <a:highlight>
                  <a:schemeClr val="lt1"/>
                </a:highlight>
              </a:rPr>
              <a:t>zvēles pamatojums:</a:t>
            </a:r>
            <a:endParaRPr b="1" sz="1100">
              <a:solidFill>
                <a:schemeClr val="dk1"/>
              </a:solidFill>
            </a:endParaRPr>
          </a:p>
          <a:p>
            <a:pPr indent="0" lvl="0" marL="0" rtl="0" algn="l">
              <a:lnSpc>
                <a:spcPct val="100000"/>
              </a:lnSpc>
              <a:spcBef>
                <a:spcPts val="0"/>
              </a:spcBef>
              <a:spcAft>
                <a:spcPts val="0"/>
              </a:spcAft>
              <a:buNone/>
            </a:pPr>
            <a:r>
              <a:rPr b="1" lang="lv-LV" sz="1100">
                <a:solidFill>
                  <a:schemeClr val="dk1"/>
                </a:solidFill>
              </a:rPr>
              <a:t>Plašs pielietojuma spektrs</a:t>
            </a:r>
            <a:r>
              <a:rPr lang="lv-LV" sz="1100">
                <a:solidFill>
                  <a:schemeClr val="dk1"/>
                </a:solidFill>
              </a:rPr>
              <a:t>:</a:t>
            </a: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lv-LV" sz="1100">
                <a:solidFill>
                  <a:schemeClr val="dk1"/>
                </a:solidFill>
              </a:rPr>
              <a:t>Tas darbojas kā daudzfunkcionāls rīks, kas aptver gan tehniskus, gan loģiskus testēšanas aspektus.</a:t>
            </a:r>
            <a:endParaRPr sz="1100">
              <a:solidFill>
                <a:schemeClr val="dk1"/>
              </a:solidFill>
            </a:endParaRPr>
          </a:p>
          <a:p>
            <a:pPr indent="0" lvl="0" marL="0" rtl="0" algn="l">
              <a:lnSpc>
                <a:spcPct val="100000"/>
              </a:lnSpc>
              <a:spcBef>
                <a:spcPts val="0"/>
              </a:spcBef>
              <a:spcAft>
                <a:spcPts val="0"/>
              </a:spcAft>
              <a:buNone/>
            </a:pPr>
            <a:r>
              <a:rPr b="1" lang="lv-LV" sz="1100">
                <a:solidFill>
                  <a:schemeClr val="dk1"/>
                </a:solidFill>
              </a:rPr>
              <a:t>Ātrums un efektivitāte</a:t>
            </a:r>
            <a:r>
              <a:rPr lang="lv-LV" sz="1100">
                <a:solidFill>
                  <a:schemeClr val="dk1"/>
                </a:solidFill>
              </a:rPr>
              <a:t>:</a:t>
            </a: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lv-LV" sz="1100">
                <a:solidFill>
                  <a:schemeClr val="dk1"/>
                </a:solidFill>
              </a:rPr>
              <a:t>Var ātri sagatavot informāciju, atšķirībā no manuālas datu apkopošanas vai rakstīšanas.</a:t>
            </a:r>
            <a:endParaRPr sz="1100">
              <a:solidFill>
                <a:schemeClr val="dk1"/>
              </a:solidFill>
            </a:endParaRPr>
          </a:p>
          <a:p>
            <a:pPr indent="0" lvl="0" marL="0" rtl="0" algn="l">
              <a:lnSpc>
                <a:spcPct val="100000"/>
              </a:lnSpc>
              <a:spcBef>
                <a:spcPts val="0"/>
              </a:spcBef>
              <a:spcAft>
                <a:spcPts val="0"/>
              </a:spcAft>
              <a:buNone/>
            </a:pPr>
            <a:r>
              <a:rPr b="1" lang="lv-LV" sz="1100">
                <a:solidFill>
                  <a:schemeClr val="dk1"/>
                </a:solidFill>
              </a:rPr>
              <a:t>Pieejamība un pielāgojamība</a:t>
            </a:r>
            <a:r>
              <a:rPr lang="lv-LV" sz="1100">
                <a:solidFill>
                  <a:schemeClr val="dk1"/>
                </a:solidFill>
              </a:rPr>
              <a:t>:</a:t>
            </a: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lv-LV" sz="1100">
                <a:solidFill>
                  <a:schemeClr val="dk1"/>
                </a:solidFill>
              </a:rPr>
              <a:t>Pielāgojas dažādiem lietotāju pieprasījumiem, neatkarīgi no sarežģītības līmeņa.</a:t>
            </a:r>
            <a:endParaRPr sz="1100">
              <a:solidFill>
                <a:schemeClr val="dk1"/>
              </a:solidFill>
            </a:endParaRPr>
          </a:p>
          <a:p>
            <a:pPr indent="0" lvl="0" marL="0" rtl="0" algn="l">
              <a:lnSpc>
                <a:spcPct val="100000"/>
              </a:lnSpc>
              <a:spcBef>
                <a:spcPts val="0"/>
              </a:spcBef>
              <a:spcAft>
                <a:spcPts val="0"/>
              </a:spcAft>
              <a:buNone/>
            </a:pPr>
            <a:r>
              <a:rPr b="1" lang="lv-LV" sz="1100">
                <a:solidFill>
                  <a:schemeClr val="dk1"/>
                </a:solidFill>
              </a:rPr>
              <a:t>Izmaksu efektivitāte</a:t>
            </a:r>
            <a:r>
              <a:rPr lang="lv-LV" sz="1100">
                <a:solidFill>
                  <a:schemeClr val="dk1"/>
                </a:solidFill>
              </a:rPr>
              <a:t>:</a:t>
            </a: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lv-LV" sz="1100">
                <a:solidFill>
                  <a:schemeClr val="dk1"/>
                </a:solidFill>
              </a:rPr>
              <a:t>Samazina nepieciešamību pēc papildu rīkiem vai resursiem vienkāršāku testēšanas uzdevumu veikšanai.</a:t>
            </a:r>
            <a:endParaRPr sz="1100">
              <a:solidFill>
                <a:schemeClr val="dk1"/>
              </a:solidFill>
            </a:endParaRPr>
          </a:p>
          <a:p>
            <a:pPr indent="0" lvl="0" marL="0" rtl="0" algn="l">
              <a:lnSpc>
                <a:spcPct val="100000"/>
              </a:lnSpc>
              <a:spcBef>
                <a:spcPts val="0"/>
              </a:spcBef>
              <a:spcAft>
                <a:spcPts val="0"/>
              </a:spcAft>
              <a:buNone/>
            </a:pPr>
            <a:r>
              <a:rPr b="1" lang="lv-LV" sz="1100">
                <a:solidFill>
                  <a:schemeClr val="dk1"/>
                </a:solidFill>
              </a:rPr>
              <a:t>Valodu un tehnoloģiju atbalsts</a:t>
            </a:r>
            <a:r>
              <a:rPr lang="lv-LV" sz="1100">
                <a:solidFill>
                  <a:schemeClr val="dk1"/>
                </a:solidFill>
              </a:rPr>
              <a:t>:</a:t>
            </a: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lv-LV" sz="1100">
                <a:solidFill>
                  <a:schemeClr val="dk1"/>
                </a:solidFill>
              </a:rPr>
              <a:t>Piedāvā atbalstu daudzām programmēšanas valodām un tehnoloģijām, kā arī palīdz veidot dokumentāciju dažādās valodās.</a:t>
            </a:r>
            <a:endParaRPr b="1" sz="1200">
              <a:solidFill>
                <a:srgbClr val="0D0D0D"/>
              </a:solidFill>
              <a:highlight>
                <a:schemeClr val="lt1"/>
              </a:highlight>
            </a:endParaRPr>
          </a:p>
        </p:txBody>
      </p:sp>
      <p:pic>
        <p:nvPicPr>
          <p:cNvPr id="381" name="Google Shape;381;g31bf6594081_3_27"/>
          <p:cNvPicPr preferRelativeResize="0"/>
          <p:nvPr/>
        </p:nvPicPr>
        <p:blipFill>
          <a:blip r:embed="rId3">
            <a:alphaModFix/>
          </a:blip>
          <a:stretch>
            <a:fillRect/>
          </a:stretch>
        </p:blipFill>
        <p:spPr>
          <a:xfrm>
            <a:off x="4946500" y="869213"/>
            <a:ext cx="2298975" cy="2298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pic>
        <p:nvPicPr>
          <p:cNvPr id="108" name="Google Shape;108;g3189bbb7a3a_0_151"/>
          <p:cNvPicPr preferRelativeResize="0"/>
          <p:nvPr/>
        </p:nvPicPr>
        <p:blipFill>
          <a:blip r:embed="rId4">
            <a:alphaModFix/>
          </a:blip>
          <a:stretch>
            <a:fillRect/>
          </a:stretch>
        </p:blipFill>
        <p:spPr>
          <a:xfrm>
            <a:off x="0" y="-57150"/>
            <a:ext cx="12192000" cy="6915150"/>
          </a:xfrm>
          <a:prstGeom prst="rect">
            <a:avLst/>
          </a:prstGeom>
          <a:noFill/>
          <a:ln>
            <a:noFill/>
          </a:ln>
        </p:spPr>
      </p:pic>
      <p:sp>
        <p:nvSpPr>
          <p:cNvPr id="109" name="Google Shape;109;g3189bbb7a3a_0_151"/>
          <p:cNvSpPr txBox="1"/>
          <p:nvPr>
            <p:ph type="ctrTitle"/>
          </p:nvPr>
        </p:nvSpPr>
        <p:spPr>
          <a:xfrm>
            <a:off x="2899400" y="94650"/>
            <a:ext cx="9047700" cy="838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4400"/>
              <a:buFont typeface="Play"/>
              <a:buNone/>
            </a:pPr>
            <a:r>
              <a:rPr lang="lv-LV" sz="5400"/>
              <a:t>Portāla Demoblaze pārskats</a:t>
            </a:r>
            <a:endParaRPr sz="7000"/>
          </a:p>
        </p:txBody>
      </p:sp>
      <p:pic>
        <p:nvPicPr>
          <p:cNvPr id="110" name="Google Shape;110;g3189bbb7a3a_0_151"/>
          <p:cNvPicPr preferRelativeResize="0"/>
          <p:nvPr/>
        </p:nvPicPr>
        <p:blipFill rotWithShape="1">
          <a:blip r:embed="rId3">
            <a:alphaModFix/>
          </a:blip>
          <a:srcRect b="0" l="1565" r="0" t="0"/>
          <a:stretch/>
        </p:blipFill>
        <p:spPr>
          <a:xfrm>
            <a:off x="4114800" y="933450"/>
            <a:ext cx="5262998" cy="52637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g31ba1f527a4_0_45"/>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388" name="Google Shape;388;g31ba1f527a4_0_45"/>
          <p:cNvSpPr txBox="1"/>
          <p:nvPr>
            <p:ph type="ctrTitle"/>
          </p:nvPr>
        </p:nvSpPr>
        <p:spPr>
          <a:xfrm>
            <a:off x="2553650" y="621525"/>
            <a:ext cx="8165700" cy="2225400"/>
          </a:xfrm>
          <a:prstGeom prst="rect">
            <a:avLst/>
          </a:prstGeom>
        </p:spPr>
        <p:txBody>
          <a:bodyPr anchorCtr="0" anchor="b" bIns="45700" lIns="91425" spcFirstLastPara="1" rIns="91425" wrap="square" tIns="45700">
            <a:normAutofit/>
          </a:bodyPr>
          <a:lstStyle/>
          <a:p>
            <a:pPr indent="0" lvl="0" marL="0" rtl="0" algn="l">
              <a:lnSpc>
                <a:spcPct val="115000"/>
              </a:lnSpc>
              <a:spcBef>
                <a:spcPts val="1400"/>
              </a:spcBef>
              <a:spcAft>
                <a:spcPts val="400"/>
              </a:spcAft>
              <a:buClr>
                <a:schemeClr val="dk1"/>
              </a:buClr>
              <a:buSzPts val="1100"/>
              <a:buFont typeface="Arial"/>
              <a:buNone/>
            </a:pPr>
            <a:r>
              <a:rPr b="1" lang="lv-LV" sz="5000">
                <a:solidFill>
                  <a:srgbClr val="1155CC"/>
                </a:solidFill>
                <a:latin typeface="Arial"/>
                <a:ea typeface="Arial"/>
                <a:cs typeface="Arial"/>
                <a:sym typeface="Arial"/>
              </a:rPr>
              <a:t>Riski</a:t>
            </a:r>
            <a:endParaRPr b="1" sz="5000">
              <a:solidFill>
                <a:srgbClr val="1155CC"/>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g3189bbb7a3a_3_120"/>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395" name="Google Shape;395;g3189bbb7a3a_3_120"/>
          <p:cNvSpPr txBox="1"/>
          <p:nvPr>
            <p:ph type="title"/>
          </p:nvPr>
        </p:nvSpPr>
        <p:spPr>
          <a:xfrm>
            <a:off x="1665950" y="314675"/>
            <a:ext cx="8724000" cy="642000"/>
          </a:xfrm>
          <a:prstGeom prst="rect">
            <a:avLst/>
          </a:prstGeom>
        </p:spPr>
        <p:txBody>
          <a:bodyPr anchorCtr="0" anchor="ctr" bIns="45700" lIns="91425" spcFirstLastPara="1" rIns="91425" wrap="square" tIns="45700">
            <a:normAutofit/>
          </a:bodyPr>
          <a:lstStyle/>
          <a:p>
            <a:pPr indent="0" lvl="0" marL="0" rtl="0" algn="ctr">
              <a:lnSpc>
                <a:spcPct val="107916"/>
              </a:lnSpc>
              <a:spcBef>
                <a:spcPts val="0"/>
              </a:spcBef>
              <a:spcAft>
                <a:spcPts val="0"/>
              </a:spcAft>
              <a:buNone/>
            </a:pPr>
            <a:r>
              <a:rPr lang="lv-LV" sz="1800">
                <a:latin typeface="Arial"/>
                <a:ea typeface="Arial"/>
                <a:cs typeface="Arial"/>
                <a:sym typeface="Arial"/>
              </a:rPr>
              <a:t>Portāla izstrādes un uzturēšanas riska analīze</a:t>
            </a:r>
            <a:endParaRPr sz="1800">
              <a:latin typeface="Arial"/>
              <a:ea typeface="Arial"/>
              <a:cs typeface="Arial"/>
              <a:sym typeface="Arial"/>
            </a:endParaRPr>
          </a:p>
        </p:txBody>
      </p:sp>
      <p:grpSp>
        <p:nvGrpSpPr>
          <p:cNvPr id="396" name="Google Shape;396;g3189bbb7a3a_3_120"/>
          <p:cNvGrpSpPr/>
          <p:nvPr/>
        </p:nvGrpSpPr>
        <p:grpSpPr>
          <a:xfrm>
            <a:off x="3989542" y="1618668"/>
            <a:ext cx="4233812" cy="4233812"/>
            <a:chOff x="2820225" y="891450"/>
            <a:chExt cx="3175200" cy="3175200"/>
          </a:xfrm>
        </p:grpSpPr>
        <p:sp>
          <p:nvSpPr>
            <p:cNvPr id="397" name="Google Shape;397;g3189bbb7a3a_3_120"/>
            <p:cNvSpPr/>
            <p:nvPr/>
          </p:nvSpPr>
          <p:spPr>
            <a:xfrm rot="10800000">
              <a:off x="2820225" y="891450"/>
              <a:ext cx="3175200" cy="3175200"/>
            </a:xfrm>
            <a:prstGeom prst="blockArc">
              <a:avLst>
                <a:gd fmla="val 5399801" name="adj1"/>
                <a:gd fmla="val 3012680" name="adj2"/>
                <a:gd fmla="val 6939" name="adj3"/>
              </a:avLst>
            </a:prstGeom>
            <a:solidFill>
              <a:srgbClr val="A1C2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g3189bbb7a3a_3_120"/>
            <p:cNvSpPr/>
            <p:nvPr/>
          </p:nvSpPr>
          <p:spPr>
            <a:xfrm rot="10800000">
              <a:off x="3175023" y="1179900"/>
              <a:ext cx="450600" cy="450600"/>
            </a:xfrm>
            <a:prstGeom prst="rtTriangle">
              <a:avLst/>
            </a:prstGeom>
            <a:solidFill>
              <a:srgbClr val="A1C2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99" name="Google Shape;399;g3189bbb7a3a_3_120"/>
          <p:cNvGrpSpPr/>
          <p:nvPr/>
        </p:nvGrpSpPr>
        <p:grpSpPr>
          <a:xfrm>
            <a:off x="7069525" y="3191769"/>
            <a:ext cx="3589889" cy="1526749"/>
            <a:chOff x="5130372" y="2071477"/>
            <a:chExt cx="1332303" cy="1145090"/>
          </a:xfrm>
        </p:grpSpPr>
        <p:sp>
          <p:nvSpPr>
            <p:cNvPr id="400" name="Google Shape;400;g3189bbb7a3a_3_120"/>
            <p:cNvSpPr/>
            <p:nvPr/>
          </p:nvSpPr>
          <p:spPr>
            <a:xfrm>
              <a:off x="5130372" y="2356468"/>
              <a:ext cx="1332300" cy="860100"/>
            </a:xfrm>
            <a:prstGeom prst="rect">
              <a:avLst/>
            </a:prstGeom>
            <a:solidFill>
              <a:srgbClr val="0C57D3"/>
            </a:solidFill>
            <a:ln>
              <a:noFill/>
            </a:ln>
          </p:spPr>
          <p:txBody>
            <a:bodyPr anchorCtr="0" anchor="t" bIns="121900" lIns="121900" spcFirstLastPara="1" rIns="121900" wrap="square" tIns="121900">
              <a:noAutofit/>
            </a:bodyPr>
            <a:lstStyle/>
            <a:p>
              <a:pPr indent="0" lvl="0" marL="0" rtl="0" algn="l">
                <a:lnSpc>
                  <a:spcPct val="100000"/>
                </a:lnSpc>
                <a:spcBef>
                  <a:spcPts val="600"/>
                </a:spcBef>
                <a:spcAft>
                  <a:spcPts val="0"/>
                </a:spcAft>
                <a:buNone/>
              </a:pPr>
              <a:r>
                <a:rPr b="1" lang="lv-LV" sz="1200">
                  <a:solidFill>
                    <a:schemeClr val="lt1"/>
                  </a:solidFill>
                </a:rPr>
                <a:t>Kiberdrošības draudi:</a:t>
              </a:r>
              <a:r>
                <a:rPr lang="lv-LV" sz="1200">
                  <a:solidFill>
                    <a:schemeClr val="lt1"/>
                  </a:solidFill>
                </a:rPr>
                <a:t> SQL injekcijas.</a:t>
              </a:r>
              <a:br>
                <a:rPr lang="lv-LV" sz="1200">
                  <a:solidFill>
                    <a:schemeClr val="lt1"/>
                  </a:solidFill>
                </a:rPr>
              </a:br>
              <a:r>
                <a:rPr i="1" lang="lv-LV" sz="1200">
                  <a:solidFill>
                    <a:schemeClr val="lt1"/>
                  </a:solidFill>
                </a:rPr>
                <a:t>Risinājums:</a:t>
              </a:r>
              <a:r>
                <a:rPr lang="lv-LV" sz="1200">
                  <a:solidFill>
                    <a:schemeClr val="lt1"/>
                  </a:solidFill>
                </a:rPr>
                <a:t> drošības auditi.</a:t>
              </a:r>
              <a:endParaRPr sz="1200">
                <a:solidFill>
                  <a:schemeClr val="lt1"/>
                </a:solidFill>
              </a:endParaRPr>
            </a:p>
            <a:p>
              <a:pPr indent="0" lvl="0" marL="0" rtl="0" algn="l">
                <a:lnSpc>
                  <a:spcPct val="100000"/>
                </a:lnSpc>
                <a:spcBef>
                  <a:spcPts val="600"/>
                </a:spcBef>
                <a:spcAft>
                  <a:spcPts val="0"/>
                </a:spcAft>
                <a:buNone/>
              </a:pPr>
              <a:r>
                <a:rPr b="1" lang="lv-LV" sz="1200">
                  <a:solidFill>
                    <a:schemeClr val="lt1"/>
                  </a:solidFill>
                </a:rPr>
                <a:t>Datu aizsardzība:</a:t>
              </a:r>
              <a:r>
                <a:rPr lang="lv-LV" sz="1200">
                  <a:solidFill>
                    <a:schemeClr val="lt1"/>
                  </a:solidFill>
                </a:rPr>
                <a:t> Lietotāju datu noplūdes risks.</a:t>
              </a:r>
              <a:br>
                <a:rPr lang="lv-LV" sz="1200">
                  <a:solidFill>
                    <a:schemeClr val="lt1"/>
                  </a:solidFill>
                </a:rPr>
              </a:br>
              <a:r>
                <a:rPr i="1" lang="lv-LV" sz="1200">
                  <a:solidFill>
                    <a:schemeClr val="lt1"/>
                  </a:solidFill>
                </a:rPr>
                <a:t>Risinājums:</a:t>
              </a:r>
              <a:r>
                <a:rPr lang="lv-LV" sz="1200">
                  <a:solidFill>
                    <a:schemeClr val="lt1"/>
                  </a:solidFill>
                </a:rPr>
                <a:t> Datu šifrēšana, atbilstība GDPR.</a:t>
              </a:r>
              <a:endParaRPr sz="1200">
                <a:solidFill>
                  <a:schemeClr val="lt1"/>
                </a:solidFill>
              </a:endParaRPr>
            </a:p>
            <a:p>
              <a:pPr indent="0" lvl="0" marL="0" rtl="0" algn="l">
                <a:spcBef>
                  <a:spcPts val="600"/>
                </a:spcBef>
                <a:spcAft>
                  <a:spcPts val="0"/>
                </a:spcAft>
                <a:buNone/>
              </a:pPr>
              <a:r>
                <a:t/>
              </a:r>
              <a:endParaRPr sz="1100">
                <a:solidFill>
                  <a:srgbClr val="FFFFFF"/>
                </a:solidFill>
                <a:latin typeface="Roboto"/>
                <a:ea typeface="Roboto"/>
                <a:cs typeface="Roboto"/>
                <a:sym typeface="Roboto"/>
              </a:endParaRPr>
            </a:p>
          </p:txBody>
        </p:sp>
        <p:sp>
          <p:nvSpPr>
            <p:cNvPr id="401" name="Google Shape;401;g3189bbb7a3a_3_120"/>
            <p:cNvSpPr/>
            <p:nvPr/>
          </p:nvSpPr>
          <p:spPr>
            <a:xfrm>
              <a:off x="5130375" y="2071477"/>
              <a:ext cx="1332300" cy="285000"/>
            </a:xfrm>
            <a:prstGeom prst="round1Rect">
              <a:avLst>
                <a:gd fmla="val 50000" name="adj"/>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lv-LV" sz="1200">
                  <a:solidFill>
                    <a:schemeClr val="lt1"/>
                  </a:solidFill>
                </a:rPr>
                <a:t>Drošības riski</a:t>
              </a:r>
              <a:endParaRPr sz="1100">
                <a:solidFill>
                  <a:schemeClr val="lt1"/>
                </a:solidFill>
              </a:endParaRPr>
            </a:p>
          </p:txBody>
        </p:sp>
      </p:grpSp>
      <p:grpSp>
        <p:nvGrpSpPr>
          <p:cNvPr id="402" name="Google Shape;402;g3189bbb7a3a_3_120"/>
          <p:cNvGrpSpPr/>
          <p:nvPr/>
        </p:nvGrpSpPr>
        <p:grpSpPr>
          <a:xfrm>
            <a:off x="3911025" y="1464028"/>
            <a:ext cx="4233791" cy="1582741"/>
            <a:chOff x="3798073" y="775532"/>
            <a:chExt cx="1332302" cy="1187086"/>
          </a:xfrm>
        </p:grpSpPr>
        <p:sp>
          <p:nvSpPr>
            <p:cNvPr id="403" name="Google Shape;403;g3189bbb7a3a_3_120"/>
            <p:cNvSpPr/>
            <p:nvPr/>
          </p:nvSpPr>
          <p:spPr>
            <a:xfrm>
              <a:off x="3798073" y="1060518"/>
              <a:ext cx="1332300" cy="902100"/>
            </a:xfrm>
            <a:prstGeom prst="rect">
              <a:avLst/>
            </a:prstGeom>
            <a:solidFill>
              <a:srgbClr val="0C57D3"/>
            </a:solidFill>
            <a:ln>
              <a:noFill/>
            </a:ln>
          </p:spPr>
          <p:txBody>
            <a:bodyPr anchorCtr="0" anchor="t" bIns="121900" lIns="121900" spcFirstLastPara="1" rIns="121900" wrap="square" tIns="121900">
              <a:noAutofit/>
            </a:bodyPr>
            <a:lstStyle/>
            <a:p>
              <a:pPr indent="0" lvl="0" marL="0" rtl="0" algn="l">
                <a:lnSpc>
                  <a:spcPct val="100000"/>
                </a:lnSpc>
                <a:spcBef>
                  <a:spcPts val="600"/>
                </a:spcBef>
                <a:spcAft>
                  <a:spcPts val="0"/>
                </a:spcAft>
                <a:buNone/>
              </a:pPr>
              <a:r>
                <a:rPr b="1" lang="lv-LV" sz="1200">
                  <a:solidFill>
                    <a:schemeClr val="lt1"/>
                  </a:solidFill>
                </a:rPr>
                <a:t>Veiktspējas problēmas:</a:t>
              </a:r>
              <a:r>
                <a:rPr lang="lv-LV" sz="1200">
                  <a:solidFill>
                    <a:schemeClr val="lt1"/>
                  </a:solidFill>
                </a:rPr>
                <a:t> Lēna ielāde liela lietotāju skaita laikā.</a:t>
              </a:r>
              <a:br>
                <a:rPr lang="lv-LV" sz="1200">
                  <a:solidFill>
                    <a:schemeClr val="lt1"/>
                  </a:solidFill>
                </a:rPr>
              </a:br>
              <a:r>
                <a:rPr i="1" lang="lv-LV" sz="1200">
                  <a:solidFill>
                    <a:schemeClr val="lt1"/>
                  </a:solidFill>
                </a:rPr>
                <a:t>Risinājums:</a:t>
              </a:r>
              <a:r>
                <a:rPr lang="lv-LV" sz="1200">
                  <a:solidFill>
                    <a:schemeClr val="lt1"/>
                  </a:solidFill>
                </a:rPr>
                <a:t> Koda un datubāzes optimizācija.</a:t>
              </a:r>
              <a:endParaRPr sz="1200">
                <a:solidFill>
                  <a:schemeClr val="lt1"/>
                </a:solidFill>
              </a:endParaRPr>
            </a:p>
            <a:p>
              <a:pPr indent="0" lvl="0" marL="0" rtl="0" algn="l">
                <a:lnSpc>
                  <a:spcPct val="100000"/>
                </a:lnSpc>
                <a:spcBef>
                  <a:spcPts val="600"/>
                </a:spcBef>
                <a:spcAft>
                  <a:spcPts val="0"/>
                </a:spcAft>
                <a:buNone/>
              </a:pPr>
              <a:r>
                <a:rPr b="1" lang="lv-LV" sz="1200">
                  <a:solidFill>
                    <a:schemeClr val="lt1"/>
                  </a:solidFill>
                </a:rPr>
                <a:t>Nepareiza arhitektūra:</a:t>
              </a:r>
              <a:r>
                <a:rPr lang="lv-LV" sz="1200">
                  <a:solidFill>
                    <a:schemeClr val="lt1"/>
                  </a:solidFill>
                </a:rPr>
                <a:t> Grūtības mērogošanā.</a:t>
              </a:r>
              <a:br>
                <a:rPr lang="lv-LV" sz="1200">
                  <a:solidFill>
                    <a:schemeClr val="lt1"/>
                  </a:solidFill>
                </a:rPr>
              </a:br>
              <a:r>
                <a:rPr i="1" lang="lv-LV" sz="1200">
                  <a:solidFill>
                    <a:schemeClr val="lt1"/>
                  </a:solidFill>
                </a:rPr>
                <a:t>Risinājums:</a:t>
              </a:r>
              <a:r>
                <a:rPr lang="lv-LV" sz="1200">
                  <a:solidFill>
                    <a:schemeClr val="lt1"/>
                  </a:solidFill>
                </a:rPr>
                <a:t> Veikt arhitektūras analīzi un testēšanu.</a:t>
              </a:r>
              <a:endParaRPr sz="1200">
                <a:solidFill>
                  <a:schemeClr val="lt1"/>
                </a:solidFill>
              </a:endParaRPr>
            </a:p>
            <a:p>
              <a:pPr indent="0" lvl="0" marL="0" rtl="0" algn="l">
                <a:spcBef>
                  <a:spcPts val="600"/>
                </a:spcBef>
                <a:spcAft>
                  <a:spcPts val="0"/>
                </a:spcAft>
                <a:buNone/>
              </a:pPr>
              <a:r>
                <a:t/>
              </a:r>
              <a:endParaRPr sz="1100">
                <a:solidFill>
                  <a:srgbClr val="FFFFFF"/>
                </a:solidFill>
                <a:latin typeface="Roboto"/>
                <a:ea typeface="Roboto"/>
                <a:cs typeface="Roboto"/>
                <a:sym typeface="Roboto"/>
              </a:endParaRPr>
            </a:p>
          </p:txBody>
        </p:sp>
        <p:sp>
          <p:nvSpPr>
            <p:cNvPr id="404" name="Google Shape;404;g3189bbb7a3a_3_120"/>
            <p:cNvSpPr/>
            <p:nvPr/>
          </p:nvSpPr>
          <p:spPr>
            <a:xfrm>
              <a:off x="3798075" y="775532"/>
              <a:ext cx="1332300" cy="285000"/>
            </a:xfrm>
            <a:prstGeom prst="round1Rect">
              <a:avLst>
                <a:gd fmla="val 50000" name="adj"/>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lv-LV" sz="1200">
                  <a:solidFill>
                    <a:schemeClr val="lt1"/>
                  </a:solidFill>
                </a:rPr>
                <a:t>Tehniskie riski</a:t>
              </a:r>
              <a:endParaRPr sz="1100">
                <a:solidFill>
                  <a:schemeClr val="lt1"/>
                </a:solidFill>
              </a:endParaRPr>
            </a:p>
          </p:txBody>
        </p:sp>
      </p:grpSp>
      <p:grpSp>
        <p:nvGrpSpPr>
          <p:cNvPr id="405" name="Google Shape;405;g3189bbb7a3a_3_120"/>
          <p:cNvGrpSpPr/>
          <p:nvPr/>
        </p:nvGrpSpPr>
        <p:grpSpPr>
          <a:xfrm>
            <a:off x="601700" y="3191713"/>
            <a:ext cx="4691440" cy="1526758"/>
            <a:chOff x="2465772" y="2071477"/>
            <a:chExt cx="1332303" cy="1145097"/>
          </a:xfrm>
        </p:grpSpPr>
        <p:sp>
          <p:nvSpPr>
            <p:cNvPr id="406" name="Google Shape;406;g3189bbb7a3a_3_120"/>
            <p:cNvSpPr/>
            <p:nvPr/>
          </p:nvSpPr>
          <p:spPr>
            <a:xfrm>
              <a:off x="2465772" y="2356474"/>
              <a:ext cx="1332300" cy="860100"/>
            </a:xfrm>
            <a:prstGeom prst="rect">
              <a:avLst/>
            </a:prstGeom>
            <a:solidFill>
              <a:srgbClr val="0C57D3"/>
            </a:solidFill>
            <a:ln>
              <a:noFill/>
            </a:ln>
          </p:spPr>
          <p:txBody>
            <a:bodyPr anchorCtr="0" anchor="t" bIns="121900" lIns="121900" spcFirstLastPara="1" rIns="121900" wrap="square" tIns="121900">
              <a:noAutofit/>
            </a:bodyPr>
            <a:lstStyle/>
            <a:p>
              <a:pPr indent="0" lvl="0" marL="0" rtl="0" algn="l">
                <a:lnSpc>
                  <a:spcPct val="100000"/>
                </a:lnSpc>
                <a:spcBef>
                  <a:spcPts val="600"/>
                </a:spcBef>
                <a:spcAft>
                  <a:spcPts val="0"/>
                </a:spcAft>
                <a:buNone/>
              </a:pPr>
              <a:r>
                <a:rPr b="1" lang="lv-LV" sz="1200">
                  <a:solidFill>
                    <a:schemeClr val="lt1"/>
                  </a:solidFill>
                </a:rPr>
                <a:t>Termiņu kavējumi:</a:t>
              </a:r>
              <a:r>
                <a:rPr lang="lv-LV" sz="1200">
                  <a:solidFill>
                    <a:schemeClr val="lt1"/>
                  </a:solidFill>
                </a:rPr>
                <a:t> Nepietiekams resursu novērtējums.</a:t>
              </a:r>
              <a:br>
                <a:rPr lang="lv-LV" sz="1200">
                  <a:solidFill>
                    <a:schemeClr val="lt1"/>
                  </a:solidFill>
                </a:rPr>
              </a:br>
              <a:r>
                <a:rPr i="1" lang="lv-LV" sz="1200">
                  <a:solidFill>
                    <a:schemeClr val="lt1"/>
                  </a:solidFill>
                </a:rPr>
                <a:t>Risinājums:</a:t>
              </a:r>
              <a:r>
                <a:rPr lang="lv-LV" sz="1200">
                  <a:solidFill>
                    <a:schemeClr val="lt1"/>
                  </a:solidFill>
                </a:rPr>
                <a:t> Agile/Scrum pieeja, detalizēta plānošana.</a:t>
              </a:r>
              <a:endParaRPr sz="1200">
                <a:solidFill>
                  <a:schemeClr val="lt1"/>
                </a:solidFill>
              </a:endParaRPr>
            </a:p>
            <a:p>
              <a:pPr indent="0" lvl="0" marL="0" rtl="0" algn="l">
                <a:lnSpc>
                  <a:spcPct val="100000"/>
                </a:lnSpc>
                <a:spcBef>
                  <a:spcPts val="600"/>
                </a:spcBef>
                <a:spcAft>
                  <a:spcPts val="0"/>
                </a:spcAft>
                <a:buNone/>
              </a:pPr>
              <a:r>
                <a:rPr b="1" lang="lv-LV" sz="1200">
                  <a:solidFill>
                    <a:schemeClr val="lt1"/>
                  </a:solidFill>
                </a:rPr>
                <a:t>Nepietiekama kompetence:</a:t>
              </a:r>
              <a:r>
                <a:rPr lang="lv-LV" sz="1200">
                  <a:solidFill>
                    <a:schemeClr val="lt1"/>
                  </a:solidFill>
                </a:rPr>
                <a:t> Iztrūkst pieredzējušu speciālistu.</a:t>
              </a:r>
              <a:br>
                <a:rPr lang="lv-LV" sz="1200">
                  <a:solidFill>
                    <a:schemeClr val="lt1"/>
                  </a:solidFill>
                </a:rPr>
              </a:br>
              <a:r>
                <a:rPr i="1" lang="lv-LV" sz="1200">
                  <a:solidFill>
                    <a:schemeClr val="lt1"/>
                  </a:solidFill>
                </a:rPr>
                <a:t>Risinājums:</a:t>
              </a:r>
              <a:r>
                <a:rPr lang="lv-LV" sz="1200">
                  <a:solidFill>
                    <a:schemeClr val="lt1"/>
                  </a:solidFill>
                </a:rPr>
                <a:t> Komandas apmācība vai ārējo ekspertu piesaiste.</a:t>
              </a:r>
              <a:endParaRPr sz="1200">
                <a:solidFill>
                  <a:schemeClr val="lt1"/>
                </a:solidFill>
              </a:endParaRPr>
            </a:p>
            <a:p>
              <a:pPr indent="0" lvl="0" marL="0" rtl="0" algn="l">
                <a:spcBef>
                  <a:spcPts val="600"/>
                </a:spcBef>
                <a:spcAft>
                  <a:spcPts val="0"/>
                </a:spcAft>
                <a:buNone/>
              </a:pPr>
              <a:r>
                <a:t/>
              </a:r>
              <a:endParaRPr sz="1100">
                <a:solidFill>
                  <a:srgbClr val="FFFFFF"/>
                </a:solidFill>
                <a:latin typeface="Roboto"/>
                <a:ea typeface="Roboto"/>
                <a:cs typeface="Roboto"/>
                <a:sym typeface="Roboto"/>
              </a:endParaRPr>
            </a:p>
          </p:txBody>
        </p:sp>
        <p:sp>
          <p:nvSpPr>
            <p:cNvPr id="407" name="Google Shape;407;g3189bbb7a3a_3_120"/>
            <p:cNvSpPr/>
            <p:nvPr/>
          </p:nvSpPr>
          <p:spPr>
            <a:xfrm>
              <a:off x="2465775" y="2071477"/>
              <a:ext cx="1332300" cy="285000"/>
            </a:xfrm>
            <a:prstGeom prst="round1Rect">
              <a:avLst>
                <a:gd fmla="val 50000" name="adj"/>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lv-LV" sz="1200">
                  <a:solidFill>
                    <a:schemeClr val="lt1"/>
                  </a:solidFill>
                </a:rPr>
                <a:t>Projektu vadības riski</a:t>
              </a:r>
              <a:endParaRPr sz="1100">
                <a:solidFill>
                  <a:schemeClr val="lt1"/>
                </a:solidFill>
              </a:endParaRPr>
            </a:p>
          </p:txBody>
        </p:sp>
      </p:grpSp>
      <p:grpSp>
        <p:nvGrpSpPr>
          <p:cNvPr id="408" name="Google Shape;408;g3189bbb7a3a_3_120"/>
          <p:cNvGrpSpPr/>
          <p:nvPr/>
        </p:nvGrpSpPr>
        <p:grpSpPr>
          <a:xfrm>
            <a:off x="3911062" y="4968330"/>
            <a:ext cx="4233792" cy="1528768"/>
            <a:chOff x="3798075" y="3373802"/>
            <a:chExt cx="1332303" cy="1146605"/>
          </a:xfrm>
        </p:grpSpPr>
        <p:sp>
          <p:nvSpPr>
            <p:cNvPr id="409" name="Google Shape;409;g3189bbb7a3a_3_120"/>
            <p:cNvSpPr/>
            <p:nvPr/>
          </p:nvSpPr>
          <p:spPr>
            <a:xfrm>
              <a:off x="3798078" y="3658807"/>
              <a:ext cx="1332300" cy="861600"/>
            </a:xfrm>
            <a:prstGeom prst="rect">
              <a:avLst/>
            </a:prstGeom>
            <a:solidFill>
              <a:srgbClr val="0C57D3"/>
            </a:solidFill>
            <a:ln>
              <a:noFill/>
            </a:ln>
          </p:spPr>
          <p:txBody>
            <a:bodyPr anchorCtr="0" anchor="t" bIns="121900" lIns="121900" spcFirstLastPara="1" rIns="121900" wrap="square" tIns="121900">
              <a:noAutofit/>
            </a:bodyPr>
            <a:lstStyle/>
            <a:p>
              <a:pPr indent="0" lvl="0" marL="0" rtl="0" algn="l">
                <a:lnSpc>
                  <a:spcPct val="100000"/>
                </a:lnSpc>
                <a:spcBef>
                  <a:spcPts val="600"/>
                </a:spcBef>
                <a:spcAft>
                  <a:spcPts val="0"/>
                </a:spcAft>
                <a:buNone/>
              </a:pPr>
              <a:r>
                <a:rPr b="1" lang="lv-LV" sz="1200">
                  <a:solidFill>
                    <a:schemeClr val="lt1"/>
                  </a:solidFill>
                </a:rPr>
                <a:t>Novecojuši moduli:</a:t>
              </a:r>
              <a:r>
                <a:rPr lang="lv-LV" sz="1200">
                  <a:solidFill>
                    <a:schemeClr val="lt1"/>
                  </a:solidFill>
                </a:rPr>
                <a:t> Drošības un veiktspējas problēmas.</a:t>
              </a:r>
              <a:br>
                <a:rPr lang="lv-LV" sz="1200">
                  <a:solidFill>
                    <a:schemeClr val="lt1"/>
                  </a:solidFill>
                </a:rPr>
              </a:br>
              <a:r>
                <a:rPr i="1" lang="lv-LV" sz="1200">
                  <a:solidFill>
                    <a:schemeClr val="lt1"/>
                  </a:solidFill>
                </a:rPr>
                <a:t>Risinājums:</a:t>
              </a:r>
              <a:r>
                <a:rPr lang="lv-LV" sz="1200">
                  <a:solidFill>
                    <a:schemeClr val="lt1"/>
                  </a:solidFill>
                </a:rPr>
                <a:t> Regulāra atjaunināšana, automatizēti testi.</a:t>
              </a:r>
              <a:endParaRPr sz="1200">
                <a:solidFill>
                  <a:schemeClr val="lt1"/>
                </a:solidFill>
              </a:endParaRPr>
            </a:p>
            <a:p>
              <a:pPr indent="0" lvl="0" marL="0" rtl="0" algn="l">
                <a:lnSpc>
                  <a:spcPct val="100000"/>
                </a:lnSpc>
                <a:spcBef>
                  <a:spcPts val="600"/>
                </a:spcBef>
                <a:spcAft>
                  <a:spcPts val="0"/>
                </a:spcAft>
                <a:buNone/>
              </a:pPr>
              <a:r>
                <a:rPr b="1" lang="lv-LV" sz="1200">
                  <a:solidFill>
                    <a:schemeClr val="lt1"/>
                  </a:solidFill>
                </a:rPr>
                <a:t>Serveru problēmas:</a:t>
              </a:r>
              <a:r>
                <a:rPr lang="lv-LV" sz="1200">
                  <a:solidFill>
                    <a:schemeClr val="lt1"/>
                  </a:solidFill>
                </a:rPr>
                <a:t> Sistēmas nepieejamība.</a:t>
              </a:r>
              <a:br>
                <a:rPr lang="lv-LV" sz="1200">
                  <a:solidFill>
                    <a:schemeClr val="lt1"/>
                  </a:solidFill>
                </a:rPr>
              </a:br>
              <a:r>
                <a:rPr i="1" lang="lv-LV" sz="1200">
                  <a:solidFill>
                    <a:schemeClr val="lt1"/>
                  </a:solidFill>
                </a:rPr>
                <a:t>Risinājums:</a:t>
              </a:r>
              <a:r>
                <a:rPr lang="lv-LV" sz="1200">
                  <a:solidFill>
                    <a:schemeClr val="lt1"/>
                  </a:solidFill>
                </a:rPr>
                <a:t> Uzticams hostings, dublēšanas mehānismi.</a:t>
              </a:r>
              <a:endParaRPr sz="1200">
                <a:solidFill>
                  <a:schemeClr val="lt1"/>
                </a:solidFill>
              </a:endParaRPr>
            </a:p>
            <a:p>
              <a:pPr indent="0" lvl="0" marL="0" rtl="0" algn="l">
                <a:spcBef>
                  <a:spcPts val="600"/>
                </a:spcBef>
                <a:spcAft>
                  <a:spcPts val="0"/>
                </a:spcAft>
                <a:buNone/>
              </a:pPr>
              <a:r>
                <a:t/>
              </a:r>
              <a:endParaRPr sz="1100">
                <a:solidFill>
                  <a:srgbClr val="FFFFFF"/>
                </a:solidFill>
                <a:latin typeface="Roboto"/>
                <a:ea typeface="Roboto"/>
                <a:cs typeface="Roboto"/>
                <a:sym typeface="Roboto"/>
              </a:endParaRPr>
            </a:p>
          </p:txBody>
        </p:sp>
        <p:sp>
          <p:nvSpPr>
            <p:cNvPr id="410" name="Google Shape;410;g3189bbb7a3a_3_120"/>
            <p:cNvSpPr/>
            <p:nvPr/>
          </p:nvSpPr>
          <p:spPr>
            <a:xfrm>
              <a:off x="3798075" y="3373802"/>
              <a:ext cx="1332300" cy="285000"/>
            </a:xfrm>
            <a:prstGeom prst="round1Rect">
              <a:avLst>
                <a:gd fmla="val 50000" name="adj"/>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lv-LV" sz="1200">
                  <a:solidFill>
                    <a:schemeClr val="lt1"/>
                  </a:solidFill>
                </a:rPr>
                <a:t>Uzturēšanas riski</a:t>
              </a:r>
              <a:endParaRPr sz="1100">
                <a:solidFill>
                  <a:schemeClr val="lt1"/>
                </a:solidFill>
              </a:endParaRPr>
            </a:p>
          </p:txBody>
        </p:sp>
      </p:grpSp>
      <p:sp>
        <p:nvSpPr>
          <p:cNvPr id="411" name="Google Shape;411;g3189bbb7a3a_3_120"/>
          <p:cNvSpPr txBox="1"/>
          <p:nvPr/>
        </p:nvSpPr>
        <p:spPr>
          <a:xfrm>
            <a:off x="5375800" y="3634150"/>
            <a:ext cx="1461300" cy="642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lv-LV" sz="1200">
                <a:solidFill>
                  <a:srgbClr val="0D0D0D"/>
                </a:solidFill>
              </a:rPr>
              <a:t>Izstrādes un </a:t>
            </a:r>
            <a:endParaRPr b="1" sz="1200">
              <a:solidFill>
                <a:srgbClr val="0D0D0D"/>
              </a:solidFill>
            </a:endParaRPr>
          </a:p>
          <a:p>
            <a:pPr indent="0" lvl="0" marL="0" rtl="0" algn="ctr">
              <a:lnSpc>
                <a:spcPct val="150000"/>
              </a:lnSpc>
              <a:spcBef>
                <a:spcPts val="0"/>
              </a:spcBef>
              <a:spcAft>
                <a:spcPts val="0"/>
              </a:spcAft>
              <a:buNone/>
            </a:pPr>
            <a:r>
              <a:rPr b="1" lang="lv-LV" sz="1200">
                <a:solidFill>
                  <a:srgbClr val="0D0D0D"/>
                </a:solidFill>
              </a:rPr>
              <a:t>uzturēšanas riski</a:t>
            </a:r>
            <a:endParaRPr sz="2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pic>
        <p:nvPicPr>
          <p:cNvPr id="417" name="Google Shape;417;g31bf93a679d_0_0"/>
          <p:cNvPicPr preferRelativeResize="0"/>
          <p:nvPr/>
        </p:nvPicPr>
        <p:blipFill>
          <a:blip r:embed="rId4">
            <a:alphaModFix/>
          </a:blip>
          <a:stretch>
            <a:fillRect/>
          </a:stretch>
        </p:blipFill>
        <p:spPr>
          <a:xfrm>
            <a:off x="0" y="-57150"/>
            <a:ext cx="12192000" cy="6915150"/>
          </a:xfrm>
          <a:prstGeom prst="rect">
            <a:avLst/>
          </a:prstGeom>
          <a:noFill/>
          <a:ln>
            <a:noFill/>
          </a:ln>
        </p:spPr>
      </p:pic>
      <p:sp>
        <p:nvSpPr>
          <p:cNvPr id="418" name="Google Shape;418;g31bf93a679d_0_0"/>
          <p:cNvSpPr txBox="1"/>
          <p:nvPr>
            <p:ph type="ctrTitle"/>
          </p:nvPr>
        </p:nvSpPr>
        <p:spPr>
          <a:xfrm>
            <a:off x="2614700" y="2370125"/>
            <a:ext cx="9047700" cy="13137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Clr>
                <a:schemeClr val="dk1"/>
              </a:buClr>
              <a:buSzPct val="81481"/>
              <a:buFont typeface="Play"/>
              <a:buNone/>
            </a:pPr>
            <a:r>
              <a:rPr lang="lv-LV" sz="5400">
                <a:solidFill>
                  <a:srgbClr val="1155CC"/>
                </a:solidFill>
              </a:rPr>
              <a:t>Portāla Demoblaze testēšanas secinājumi</a:t>
            </a:r>
            <a:endParaRPr sz="7000">
              <a:solidFill>
                <a:srgbClr val="1155CC"/>
              </a:solidFill>
            </a:endParaRPr>
          </a:p>
        </p:txBody>
      </p:sp>
      <p:sp>
        <p:nvSpPr>
          <p:cNvPr id="419" name="Google Shape;419;g31bf93a679d_0_0"/>
          <p:cNvSpPr txBox="1"/>
          <p:nvPr/>
        </p:nvSpPr>
        <p:spPr>
          <a:xfrm>
            <a:off x="3516675" y="3165950"/>
            <a:ext cx="5316600" cy="6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g31a3b003799_0_163"/>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426" name="Google Shape;426;g31a3b003799_0_163"/>
          <p:cNvSpPr txBox="1"/>
          <p:nvPr>
            <p:ph type="title"/>
          </p:nvPr>
        </p:nvSpPr>
        <p:spPr>
          <a:xfrm>
            <a:off x="1021075" y="116595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lv-LV">
                <a:solidFill>
                  <a:srgbClr val="1155CC"/>
                </a:solidFill>
              </a:rPr>
              <a:t>P</a:t>
            </a:r>
            <a:r>
              <a:rPr lang="lv-LV">
                <a:solidFill>
                  <a:srgbClr val="1155CC"/>
                </a:solidFill>
              </a:rPr>
              <a:t>aldies par uzmanību!</a:t>
            </a:r>
            <a:endParaRPr>
              <a:solidFill>
                <a:srgbClr val="1155CC"/>
              </a:solidFill>
            </a:endParaRPr>
          </a:p>
        </p:txBody>
      </p:sp>
      <p:pic>
        <p:nvPicPr>
          <p:cNvPr id="427" name="Google Shape;427;g31a3b003799_0_163"/>
          <p:cNvPicPr preferRelativeResize="0"/>
          <p:nvPr/>
        </p:nvPicPr>
        <p:blipFill>
          <a:blip r:embed="rId4">
            <a:alphaModFix/>
          </a:blip>
          <a:stretch>
            <a:fillRect/>
          </a:stretch>
        </p:blipFill>
        <p:spPr>
          <a:xfrm>
            <a:off x="4178250" y="2491650"/>
            <a:ext cx="3835500" cy="3746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3189bbb7a3a_3_126"/>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117" name="Google Shape;117;g3189bbb7a3a_3_126"/>
          <p:cNvSpPr txBox="1"/>
          <p:nvPr>
            <p:ph type="ctrTitle"/>
          </p:nvPr>
        </p:nvSpPr>
        <p:spPr>
          <a:xfrm>
            <a:off x="1629950" y="178622"/>
            <a:ext cx="9144000" cy="500100"/>
          </a:xfrm>
          <a:prstGeom prst="rect">
            <a:avLst/>
          </a:prstGeom>
        </p:spPr>
        <p:txBody>
          <a:bodyPr anchorCtr="0" anchor="b" bIns="45700" lIns="91425" spcFirstLastPara="1" rIns="91425" wrap="square" tIns="45700">
            <a:normAutofit/>
          </a:bodyPr>
          <a:lstStyle/>
          <a:p>
            <a:pPr indent="0" lvl="0" marL="0" rtl="0" algn="ctr">
              <a:lnSpc>
                <a:spcPct val="115000"/>
              </a:lnSpc>
              <a:spcBef>
                <a:spcPts val="1400"/>
              </a:spcBef>
              <a:spcAft>
                <a:spcPts val="400"/>
              </a:spcAft>
              <a:buClr>
                <a:schemeClr val="dk1"/>
              </a:buClr>
              <a:buSzPts val="1100"/>
              <a:buFont typeface="Arial"/>
              <a:buNone/>
            </a:pPr>
            <a:r>
              <a:rPr b="1" lang="lv-LV" sz="2100"/>
              <a:t>Testēšanas izpildes grafiks</a:t>
            </a:r>
            <a:endParaRPr sz="7000"/>
          </a:p>
        </p:txBody>
      </p:sp>
      <p:graphicFrame>
        <p:nvGraphicFramePr>
          <p:cNvPr id="118" name="Google Shape;118;g3189bbb7a3a_3_126"/>
          <p:cNvGraphicFramePr/>
          <p:nvPr/>
        </p:nvGraphicFramePr>
        <p:xfrm>
          <a:off x="2653900" y="821550"/>
          <a:ext cx="3000000" cy="3000000"/>
        </p:xfrm>
        <a:graphic>
          <a:graphicData uri="http://schemas.openxmlformats.org/drawingml/2006/table">
            <a:tbl>
              <a:tblPr>
                <a:noFill/>
                <a:tableStyleId>{32269F6F-1E42-4196-8EBB-6D2A20EA5029}</a:tableStyleId>
              </a:tblPr>
              <a:tblGrid>
                <a:gridCol w="2907200"/>
                <a:gridCol w="3045625"/>
                <a:gridCol w="1863600"/>
              </a:tblGrid>
              <a:tr h="362375">
                <a:tc>
                  <a:txBody>
                    <a:bodyPr/>
                    <a:lstStyle/>
                    <a:p>
                      <a:pPr indent="0" lvl="0" marL="0" rtl="0" algn="l">
                        <a:spcBef>
                          <a:spcPts val="0"/>
                        </a:spcBef>
                        <a:spcAft>
                          <a:spcPts val="0"/>
                        </a:spcAft>
                        <a:buNone/>
                      </a:pPr>
                      <a:r>
                        <a:rPr b="1" lang="lv-LV" sz="1200">
                          <a:solidFill>
                            <a:srgbClr val="FFFFFF"/>
                          </a:solidFill>
                          <a:latin typeface="Play"/>
                          <a:ea typeface="Play"/>
                          <a:cs typeface="Play"/>
                          <a:sym typeface="Play"/>
                        </a:rPr>
                        <a:t>Testēšanas posms</a:t>
                      </a:r>
                      <a:endParaRPr b="1" sz="1200">
                        <a:solidFill>
                          <a:srgbClr val="FFFFFF"/>
                        </a:solidFill>
                        <a:latin typeface="Play"/>
                        <a:ea typeface="Play"/>
                        <a:cs typeface="Play"/>
                        <a:sym typeface="Play"/>
                      </a:endParaRPr>
                    </a:p>
                  </a:txBody>
                  <a:tcPr marT="91425" marB="91425" marR="91425" marL="91425">
                    <a:lnL cap="flat" cmpd="sng" w="6350">
                      <a:solidFill>
                        <a:srgbClr val="C9C9C9"/>
                      </a:solidFill>
                      <a:prstDash val="solid"/>
                      <a:round/>
                      <a:headEnd len="sm" w="sm" type="none"/>
                      <a:tailEnd len="sm" w="sm" type="none"/>
                    </a:lnL>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A5A5A5"/>
                    </a:solidFill>
                  </a:tcPr>
                </a:tc>
                <a:tc>
                  <a:txBody>
                    <a:bodyPr/>
                    <a:lstStyle/>
                    <a:p>
                      <a:pPr indent="0" lvl="0" marL="0" rtl="0" algn="l">
                        <a:spcBef>
                          <a:spcPts val="0"/>
                        </a:spcBef>
                        <a:spcAft>
                          <a:spcPts val="0"/>
                        </a:spcAft>
                        <a:buNone/>
                      </a:pPr>
                      <a:r>
                        <a:rPr b="1" lang="lv-LV" sz="1200">
                          <a:solidFill>
                            <a:srgbClr val="FFFFFF"/>
                          </a:solidFill>
                          <a:latin typeface="Play"/>
                          <a:ea typeface="Play"/>
                          <a:cs typeface="Play"/>
                          <a:sym typeface="Play"/>
                        </a:rPr>
                        <a:t>Izpildes fāzes</a:t>
                      </a:r>
                      <a:endParaRPr b="1" sz="1200">
                        <a:solidFill>
                          <a:srgbClr val="FFFFFF"/>
                        </a:solidFill>
                        <a:latin typeface="Play"/>
                        <a:ea typeface="Play"/>
                        <a:cs typeface="Play"/>
                        <a:sym typeface="Play"/>
                      </a:endParaRPr>
                    </a:p>
                  </a:txBody>
                  <a:tcPr marT="91425" marB="91425" marR="91425" marL="91425">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A5A5A5"/>
                    </a:solidFill>
                  </a:tcPr>
                </a:tc>
                <a:tc>
                  <a:txBody>
                    <a:bodyPr/>
                    <a:lstStyle/>
                    <a:p>
                      <a:pPr indent="0" lvl="0" marL="0" rtl="0" algn="l">
                        <a:spcBef>
                          <a:spcPts val="0"/>
                        </a:spcBef>
                        <a:spcAft>
                          <a:spcPts val="0"/>
                        </a:spcAft>
                        <a:buNone/>
                      </a:pPr>
                      <a:r>
                        <a:rPr b="1" lang="lv-LV" sz="1200">
                          <a:solidFill>
                            <a:srgbClr val="FFFFFF"/>
                          </a:solidFill>
                          <a:latin typeface="Play"/>
                          <a:ea typeface="Play"/>
                          <a:cs typeface="Play"/>
                          <a:sym typeface="Play"/>
                        </a:rPr>
                        <a:t>Ilgums</a:t>
                      </a:r>
                      <a:endParaRPr b="1" sz="1200">
                        <a:solidFill>
                          <a:srgbClr val="FFFFFF"/>
                        </a:solidFill>
                        <a:latin typeface="Play"/>
                        <a:ea typeface="Play"/>
                        <a:cs typeface="Play"/>
                        <a:sym typeface="Play"/>
                      </a:endParaRPr>
                    </a:p>
                  </a:txBody>
                  <a:tcPr marT="91425" marB="91425" marR="91425" marL="91425">
                    <a:lnR cap="flat" cmpd="sng" w="6350">
                      <a:solidFill>
                        <a:srgbClr val="C9C9C9"/>
                      </a:solidFill>
                      <a:prstDash val="solid"/>
                      <a:round/>
                      <a:headEnd len="sm" w="sm" type="none"/>
                      <a:tailEnd len="sm" w="sm" type="none"/>
                    </a:lnR>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A5A5A5"/>
                    </a:solidFill>
                  </a:tcPr>
                </a:tc>
              </a:tr>
              <a:tr h="713075">
                <a:tc>
                  <a:txBody>
                    <a:bodyPr/>
                    <a:lstStyle/>
                    <a:p>
                      <a:pPr indent="0" lvl="0" marL="0" rtl="0" algn="l">
                        <a:spcBef>
                          <a:spcPts val="0"/>
                        </a:spcBef>
                        <a:spcAft>
                          <a:spcPts val="0"/>
                        </a:spcAft>
                        <a:buNone/>
                      </a:pPr>
                      <a:r>
                        <a:rPr b="1" lang="lv-LV" sz="1200">
                          <a:latin typeface="Play"/>
                          <a:ea typeface="Play"/>
                          <a:cs typeface="Play"/>
                          <a:sym typeface="Play"/>
                        </a:rPr>
                        <a:t>Sagatavošanās posms</a:t>
                      </a:r>
                      <a:endParaRPr b="1" sz="1200">
                        <a:latin typeface="Play"/>
                        <a:ea typeface="Play"/>
                        <a:cs typeface="Play"/>
                        <a:sym typeface="Play"/>
                      </a:endParaRPr>
                    </a:p>
                  </a:txBody>
                  <a:tcPr marT="91425" marB="91425" marR="91425" marL="91425">
                    <a:lnL cap="flat" cmpd="sng" w="6350">
                      <a:solidFill>
                        <a:srgbClr val="C9C9C9"/>
                      </a:solidFill>
                      <a:prstDash val="solid"/>
                      <a:round/>
                      <a:headEnd len="sm" w="sm" type="none"/>
                      <a:tailEnd len="sm" w="sm" type="none"/>
                    </a:lnL>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c>
                  <a:txBody>
                    <a:bodyPr/>
                    <a:lstStyle/>
                    <a:p>
                      <a:pPr indent="0" lvl="0" marL="0" rtl="0" algn="l">
                        <a:spcBef>
                          <a:spcPts val="0"/>
                        </a:spcBef>
                        <a:spcAft>
                          <a:spcPts val="0"/>
                        </a:spcAft>
                        <a:buNone/>
                      </a:pPr>
                      <a:r>
                        <a:rPr lang="lv-LV" sz="1200">
                          <a:latin typeface="Play"/>
                          <a:ea typeface="Play"/>
                          <a:cs typeface="Play"/>
                          <a:sym typeface="Play"/>
                        </a:rPr>
                        <a:t>Testēšanas plāna izstrāde</a:t>
                      </a:r>
                      <a:endParaRPr sz="1200">
                        <a:latin typeface="Play"/>
                        <a:ea typeface="Play"/>
                        <a:cs typeface="Play"/>
                        <a:sym typeface="Play"/>
                      </a:endParaRPr>
                    </a:p>
                    <a:p>
                      <a:pPr indent="0" lvl="0" marL="0" rtl="0" algn="l">
                        <a:spcBef>
                          <a:spcPts val="0"/>
                        </a:spcBef>
                        <a:spcAft>
                          <a:spcPts val="0"/>
                        </a:spcAft>
                        <a:buNone/>
                      </a:pPr>
                      <a:r>
                        <a:rPr lang="lv-LV" sz="1200">
                          <a:latin typeface="Play"/>
                          <a:ea typeface="Play"/>
                          <a:cs typeface="Play"/>
                          <a:sym typeface="Play"/>
                        </a:rPr>
                        <a:t>Testēšanas gadījumu izstrāde</a:t>
                      </a:r>
                      <a:endParaRPr sz="1200">
                        <a:latin typeface="Play"/>
                        <a:ea typeface="Play"/>
                        <a:cs typeface="Play"/>
                        <a:sym typeface="Play"/>
                      </a:endParaRPr>
                    </a:p>
                    <a:p>
                      <a:pPr indent="0" lvl="0" marL="0" rtl="0" algn="l">
                        <a:spcBef>
                          <a:spcPts val="0"/>
                        </a:spcBef>
                        <a:spcAft>
                          <a:spcPts val="0"/>
                        </a:spcAft>
                        <a:buNone/>
                      </a:pPr>
                      <a:r>
                        <a:rPr lang="lv-LV" sz="1200">
                          <a:latin typeface="Play"/>
                          <a:ea typeface="Play"/>
                          <a:cs typeface="Play"/>
                          <a:sym typeface="Play"/>
                        </a:rPr>
                        <a:t>Testēšanas vidi konfigurēt</a:t>
                      </a:r>
                      <a:endParaRPr sz="1200">
                        <a:latin typeface="Play"/>
                        <a:ea typeface="Play"/>
                        <a:cs typeface="Play"/>
                        <a:sym typeface="Play"/>
                      </a:endParaRPr>
                    </a:p>
                  </a:txBody>
                  <a:tcPr marT="91425" marB="91425" marR="91425" marL="91425">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c>
                  <a:txBody>
                    <a:bodyPr/>
                    <a:lstStyle/>
                    <a:p>
                      <a:pPr indent="0" lvl="0" marL="0" rtl="0" algn="l">
                        <a:spcBef>
                          <a:spcPts val="0"/>
                        </a:spcBef>
                        <a:spcAft>
                          <a:spcPts val="0"/>
                        </a:spcAft>
                        <a:buNone/>
                      </a:pPr>
                      <a:r>
                        <a:rPr lang="lv-LV" sz="1200">
                          <a:latin typeface="Play"/>
                          <a:ea typeface="Play"/>
                          <a:cs typeface="Play"/>
                          <a:sym typeface="Play"/>
                        </a:rPr>
                        <a:t>1-2 dienas</a:t>
                      </a:r>
                      <a:endParaRPr sz="1200">
                        <a:latin typeface="Play"/>
                        <a:ea typeface="Play"/>
                        <a:cs typeface="Play"/>
                        <a:sym typeface="Play"/>
                      </a:endParaRPr>
                    </a:p>
                  </a:txBody>
                  <a:tcPr marT="91425" marB="91425" marR="91425" marL="91425">
                    <a:lnR cap="flat" cmpd="sng" w="6350">
                      <a:solidFill>
                        <a:srgbClr val="C9C9C9"/>
                      </a:solidFill>
                      <a:prstDash val="solid"/>
                      <a:round/>
                      <a:headEnd len="sm" w="sm" type="none"/>
                      <a:tailEnd len="sm" w="sm" type="none"/>
                    </a:lnR>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r>
              <a:tr h="888425">
                <a:tc>
                  <a:txBody>
                    <a:bodyPr/>
                    <a:lstStyle/>
                    <a:p>
                      <a:pPr indent="0" lvl="0" marL="0" rtl="0" algn="l">
                        <a:spcBef>
                          <a:spcPts val="0"/>
                        </a:spcBef>
                        <a:spcAft>
                          <a:spcPts val="0"/>
                        </a:spcAft>
                        <a:buNone/>
                      </a:pPr>
                      <a:r>
                        <a:rPr b="1" lang="lv-LV" sz="1200">
                          <a:latin typeface="Play"/>
                          <a:ea typeface="Play"/>
                          <a:cs typeface="Play"/>
                          <a:sym typeface="Play"/>
                        </a:rPr>
                        <a:t>Funkcionālā testēšana</a:t>
                      </a:r>
                      <a:endParaRPr b="1" sz="1200">
                        <a:latin typeface="Play"/>
                        <a:ea typeface="Play"/>
                        <a:cs typeface="Play"/>
                        <a:sym typeface="Play"/>
                      </a:endParaRPr>
                    </a:p>
                  </a:txBody>
                  <a:tcPr marT="91425" marB="91425" marR="91425" marL="91425">
                    <a:lnL cap="flat" cmpd="sng" w="6350">
                      <a:solidFill>
                        <a:srgbClr val="C9C9C9"/>
                      </a:solidFill>
                      <a:prstDash val="solid"/>
                      <a:round/>
                      <a:headEnd len="sm" w="sm" type="none"/>
                      <a:tailEnd len="sm" w="sm" type="none"/>
                    </a:lnL>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tcPr>
                </a:tc>
                <a:tc>
                  <a:txBody>
                    <a:bodyPr/>
                    <a:lstStyle/>
                    <a:p>
                      <a:pPr indent="0" lvl="0" marL="0" rtl="0" algn="l">
                        <a:spcBef>
                          <a:spcPts val="0"/>
                        </a:spcBef>
                        <a:spcAft>
                          <a:spcPts val="0"/>
                        </a:spcAft>
                        <a:buNone/>
                      </a:pPr>
                      <a:r>
                        <a:rPr lang="lv-LV" sz="1200">
                          <a:latin typeface="Play"/>
                          <a:ea typeface="Play"/>
                          <a:cs typeface="Play"/>
                          <a:sym typeface="Play"/>
                        </a:rPr>
                        <a:t>Lietotāju reģistrācija un pieteikšanās</a:t>
                      </a:r>
                      <a:endParaRPr sz="1200">
                        <a:latin typeface="Play"/>
                        <a:ea typeface="Play"/>
                        <a:cs typeface="Play"/>
                        <a:sym typeface="Play"/>
                      </a:endParaRPr>
                    </a:p>
                    <a:p>
                      <a:pPr indent="0" lvl="0" marL="0" rtl="0" algn="l">
                        <a:spcBef>
                          <a:spcPts val="0"/>
                        </a:spcBef>
                        <a:spcAft>
                          <a:spcPts val="0"/>
                        </a:spcAft>
                        <a:buNone/>
                      </a:pPr>
                      <a:r>
                        <a:rPr lang="lv-LV" sz="1200">
                          <a:latin typeface="Play"/>
                          <a:ea typeface="Play"/>
                          <a:cs typeface="Play"/>
                          <a:sym typeface="Play"/>
                        </a:rPr>
                        <a:t>Produktu pārlūkošana</a:t>
                      </a:r>
                      <a:endParaRPr sz="1200">
                        <a:latin typeface="Play"/>
                        <a:ea typeface="Play"/>
                        <a:cs typeface="Play"/>
                        <a:sym typeface="Play"/>
                      </a:endParaRPr>
                    </a:p>
                    <a:p>
                      <a:pPr indent="0" lvl="0" marL="0" rtl="0" algn="l">
                        <a:spcBef>
                          <a:spcPts val="0"/>
                        </a:spcBef>
                        <a:spcAft>
                          <a:spcPts val="0"/>
                        </a:spcAft>
                        <a:buNone/>
                      </a:pPr>
                      <a:r>
                        <a:rPr lang="lv-LV" sz="1200">
                          <a:latin typeface="Play"/>
                          <a:ea typeface="Play"/>
                          <a:cs typeface="Play"/>
                          <a:sym typeface="Play"/>
                        </a:rPr>
                        <a:t>Produktu pievienošana grozam</a:t>
                      </a:r>
                      <a:endParaRPr sz="1200">
                        <a:latin typeface="Play"/>
                        <a:ea typeface="Play"/>
                        <a:cs typeface="Play"/>
                        <a:sym typeface="Play"/>
                      </a:endParaRPr>
                    </a:p>
                    <a:p>
                      <a:pPr indent="0" lvl="0" marL="0" rtl="0" algn="l">
                        <a:spcBef>
                          <a:spcPts val="0"/>
                        </a:spcBef>
                        <a:spcAft>
                          <a:spcPts val="0"/>
                        </a:spcAft>
                        <a:buNone/>
                      </a:pPr>
                      <a:r>
                        <a:rPr lang="lv-LV" sz="1200">
                          <a:latin typeface="Play"/>
                          <a:ea typeface="Play"/>
                          <a:cs typeface="Play"/>
                          <a:sym typeface="Play"/>
                        </a:rPr>
                        <a:t>Pasūtījuma pabeigšana</a:t>
                      </a:r>
                      <a:endParaRPr sz="1200">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lv-LV" sz="1200">
                          <a:solidFill>
                            <a:schemeClr val="dk1"/>
                          </a:solidFill>
                          <a:latin typeface="Play"/>
                          <a:ea typeface="Play"/>
                          <a:cs typeface="Play"/>
                          <a:sym typeface="Play"/>
                        </a:rPr>
                        <a:t>Regresijas testēšana</a:t>
                      </a:r>
                      <a:endParaRPr sz="1200">
                        <a:latin typeface="Play"/>
                        <a:ea typeface="Play"/>
                        <a:cs typeface="Play"/>
                        <a:sym typeface="Play"/>
                      </a:endParaRPr>
                    </a:p>
                  </a:txBody>
                  <a:tcPr marT="91425" marB="91425" marR="91425" marL="91425">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tcPr>
                </a:tc>
                <a:tc>
                  <a:txBody>
                    <a:bodyPr/>
                    <a:lstStyle/>
                    <a:p>
                      <a:pPr indent="0" lvl="0" marL="0" rtl="0" algn="l">
                        <a:spcBef>
                          <a:spcPts val="0"/>
                        </a:spcBef>
                        <a:spcAft>
                          <a:spcPts val="0"/>
                        </a:spcAft>
                        <a:buNone/>
                      </a:pPr>
                      <a:r>
                        <a:rPr lang="lv-LV" sz="1200">
                          <a:latin typeface="Play"/>
                          <a:ea typeface="Play"/>
                          <a:cs typeface="Play"/>
                          <a:sym typeface="Play"/>
                        </a:rPr>
                        <a:t>5</a:t>
                      </a:r>
                      <a:r>
                        <a:rPr lang="lv-LV" sz="1200">
                          <a:latin typeface="Play"/>
                          <a:ea typeface="Play"/>
                          <a:cs typeface="Play"/>
                          <a:sym typeface="Play"/>
                        </a:rPr>
                        <a:t>-8 dienas</a:t>
                      </a:r>
                      <a:endParaRPr sz="1200">
                        <a:latin typeface="Play"/>
                        <a:ea typeface="Play"/>
                        <a:cs typeface="Play"/>
                        <a:sym typeface="Play"/>
                      </a:endParaRPr>
                    </a:p>
                  </a:txBody>
                  <a:tcPr marT="91425" marB="91425" marR="91425" marL="91425">
                    <a:lnR cap="flat" cmpd="sng" w="6350">
                      <a:solidFill>
                        <a:srgbClr val="C9C9C9"/>
                      </a:solidFill>
                      <a:prstDash val="solid"/>
                      <a:round/>
                      <a:headEnd len="sm" w="sm" type="none"/>
                      <a:tailEnd len="sm" w="sm" type="none"/>
                    </a:lnR>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tcPr>
                </a:tc>
              </a:tr>
              <a:tr h="537725">
                <a:tc>
                  <a:txBody>
                    <a:bodyPr/>
                    <a:lstStyle/>
                    <a:p>
                      <a:pPr indent="0" lvl="0" marL="0" rtl="0" algn="l">
                        <a:spcBef>
                          <a:spcPts val="0"/>
                        </a:spcBef>
                        <a:spcAft>
                          <a:spcPts val="0"/>
                        </a:spcAft>
                        <a:buNone/>
                      </a:pPr>
                      <a:r>
                        <a:rPr b="1" lang="lv-LV" sz="1200">
                          <a:latin typeface="Play"/>
                          <a:ea typeface="Play"/>
                          <a:cs typeface="Play"/>
                          <a:sym typeface="Play"/>
                        </a:rPr>
                        <a:t>Lietojamības testēšana</a:t>
                      </a:r>
                      <a:endParaRPr b="1" sz="1200">
                        <a:latin typeface="Play"/>
                        <a:ea typeface="Play"/>
                        <a:cs typeface="Play"/>
                        <a:sym typeface="Play"/>
                      </a:endParaRPr>
                    </a:p>
                  </a:txBody>
                  <a:tcPr marT="91425" marB="91425" marR="91425" marL="91425">
                    <a:lnL cap="flat" cmpd="sng" w="6350">
                      <a:solidFill>
                        <a:srgbClr val="C9C9C9"/>
                      </a:solidFill>
                      <a:prstDash val="solid"/>
                      <a:round/>
                      <a:headEnd len="sm" w="sm" type="none"/>
                      <a:tailEnd len="sm" w="sm" type="none"/>
                    </a:lnL>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c>
                  <a:txBody>
                    <a:bodyPr/>
                    <a:lstStyle/>
                    <a:p>
                      <a:pPr indent="0" lvl="0" marL="0" rtl="0" algn="l">
                        <a:spcBef>
                          <a:spcPts val="0"/>
                        </a:spcBef>
                        <a:spcAft>
                          <a:spcPts val="0"/>
                        </a:spcAft>
                        <a:buNone/>
                      </a:pPr>
                      <a:r>
                        <a:rPr lang="lv-LV" sz="1200">
                          <a:latin typeface="Play"/>
                          <a:ea typeface="Play"/>
                          <a:cs typeface="Play"/>
                          <a:sym typeface="Play"/>
                        </a:rPr>
                        <a:t>Lietotāju interfeisa testēšana</a:t>
                      </a:r>
                      <a:endParaRPr sz="1200">
                        <a:latin typeface="Play"/>
                        <a:ea typeface="Play"/>
                        <a:cs typeface="Play"/>
                        <a:sym typeface="Play"/>
                      </a:endParaRPr>
                    </a:p>
                    <a:p>
                      <a:pPr indent="0" lvl="0" marL="0" rtl="0" algn="l">
                        <a:spcBef>
                          <a:spcPts val="0"/>
                        </a:spcBef>
                        <a:spcAft>
                          <a:spcPts val="0"/>
                        </a:spcAft>
                        <a:buNone/>
                      </a:pPr>
                      <a:r>
                        <a:rPr lang="lv-LV" sz="1200">
                          <a:latin typeface="Play"/>
                          <a:ea typeface="Play"/>
                          <a:cs typeface="Play"/>
                          <a:sym typeface="Play"/>
                        </a:rPr>
                        <a:t>Navigācijas un dizaina analīze</a:t>
                      </a:r>
                      <a:endParaRPr sz="1200">
                        <a:latin typeface="Play"/>
                        <a:ea typeface="Play"/>
                        <a:cs typeface="Play"/>
                        <a:sym typeface="Play"/>
                      </a:endParaRPr>
                    </a:p>
                  </a:txBody>
                  <a:tcPr marT="91425" marB="91425" marR="91425" marL="91425">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c>
                  <a:txBody>
                    <a:bodyPr/>
                    <a:lstStyle/>
                    <a:p>
                      <a:pPr indent="0" lvl="0" marL="0" rtl="0" algn="l">
                        <a:spcBef>
                          <a:spcPts val="0"/>
                        </a:spcBef>
                        <a:spcAft>
                          <a:spcPts val="0"/>
                        </a:spcAft>
                        <a:buNone/>
                      </a:pPr>
                      <a:r>
                        <a:rPr lang="lv-LV" sz="1200">
                          <a:latin typeface="Play"/>
                          <a:ea typeface="Play"/>
                          <a:cs typeface="Play"/>
                          <a:sym typeface="Play"/>
                        </a:rPr>
                        <a:t>2-3 dienas</a:t>
                      </a:r>
                      <a:endParaRPr sz="1200">
                        <a:latin typeface="Play"/>
                        <a:ea typeface="Play"/>
                        <a:cs typeface="Play"/>
                        <a:sym typeface="Play"/>
                      </a:endParaRPr>
                    </a:p>
                  </a:txBody>
                  <a:tcPr marT="91425" marB="91425" marR="91425" marL="91425">
                    <a:lnR cap="flat" cmpd="sng" w="6350">
                      <a:solidFill>
                        <a:srgbClr val="C9C9C9"/>
                      </a:solidFill>
                      <a:prstDash val="solid"/>
                      <a:round/>
                      <a:headEnd len="sm" w="sm" type="none"/>
                      <a:tailEnd len="sm" w="sm" type="none"/>
                    </a:lnR>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r>
              <a:tr h="537725">
                <a:tc>
                  <a:txBody>
                    <a:bodyPr/>
                    <a:lstStyle/>
                    <a:p>
                      <a:pPr indent="0" lvl="0" marL="0" rtl="0" algn="l">
                        <a:spcBef>
                          <a:spcPts val="0"/>
                        </a:spcBef>
                        <a:spcAft>
                          <a:spcPts val="0"/>
                        </a:spcAft>
                        <a:buNone/>
                      </a:pPr>
                      <a:r>
                        <a:rPr b="1" lang="lv-LV" sz="1200">
                          <a:latin typeface="Play"/>
                          <a:ea typeface="Play"/>
                          <a:cs typeface="Play"/>
                          <a:sym typeface="Play"/>
                        </a:rPr>
                        <a:t>Veiktspējas testēšana</a:t>
                      </a:r>
                      <a:endParaRPr b="1" sz="1200">
                        <a:latin typeface="Play"/>
                        <a:ea typeface="Play"/>
                        <a:cs typeface="Play"/>
                        <a:sym typeface="Play"/>
                      </a:endParaRPr>
                    </a:p>
                  </a:txBody>
                  <a:tcPr marT="91425" marB="91425" marR="91425" marL="91425">
                    <a:lnL cap="flat" cmpd="sng" w="6350">
                      <a:solidFill>
                        <a:srgbClr val="C9C9C9"/>
                      </a:solidFill>
                      <a:prstDash val="solid"/>
                      <a:round/>
                      <a:headEnd len="sm" w="sm" type="none"/>
                      <a:tailEnd len="sm" w="sm" type="none"/>
                    </a:lnL>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tcPr>
                </a:tc>
                <a:tc>
                  <a:txBody>
                    <a:bodyPr/>
                    <a:lstStyle/>
                    <a:p>
                      <a:pPr indent="0" lvl="0" marL="0" rtl="0" algn="l">
                        <a:spcBef>
                          <a:spcPts val="0"/>
                        </a:spcBef>
                        <a:spcAft>
                          <a:spcPts val="0"/>
                        </a:spcAft>
                        <a:buNone/>
                      </a:pPr>
                      <a:r>
                        <a:rPr lang="lv-LV" sz="1200">
                          <a:latin typeface="Play"/>
                          <a:ea typeface="Play"/>
                          <a:cs typeface="Play"/>
                          <a:sym typeface="Play"/>
                        </a:rPr>
                        <a:t>Ielādes laiku pārbaude</a:t>
                      </a:r>
                      <a:endParaRPr sz="1200">
                        <a:latin typeface="Play"/>
                        <a:ea typeface="Play"/>
                        <a:cs typeface="Play"/>
                        <a:sym typeface="Play"/>
                      </a:endParaRPr>
                    </a:p>
                    <a:p>
                      <a:pPr indent="0" lvl="0" marL="0" rtl="0" algn="l">
                        <a:spcBef>
                          <a:spcPts val="0"/>
                        </a:spcBef>
                        <a:spcAft>
                          <a:spcPts val="0"/>
                        </a:spcAft>
                        <a:buNone/>
                      </a:pPr>
                      <a:r>
                        <a:rPr lang="lv-LV" sz="1200">
                          <a:latin typeface="Play"/>
                          <a:ea typeface="Play"/>
                          <a:cs typeface="Play"/>
                          <a:sym typeface="Play"/>
                        </a:rPr>
                        <a:t>Slodzes testēšana ar vairākiem lietotājiem</a:t>
                      </a:r>
                      <a:endParaRPr sz="1200">
                        <a:latin typeface="Play"/>
                        <a:ea typeface="Play"/>
                        <a:cs typeface="Play"/>
                        <a:sym typeface="Play"/>
                      </a:endParaRPr>
                    </a:p>
                  </a:txBody>
                  <a:tcPr marT="91425" marB="91425" marR="91425" marL="91425">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tcPr>
                </a:tc>
                <a:tc>
                  <a:txBody>
                    <a:bodyPr/>
                    <a:lstStyle/>
                    <a:p>
                      <a:pPr indent="0" lvl="0" marL="0" rtl="0" algn="l">
                        <a:spcBef>
                          <a:spcPts val="0"/>
                        </a:spcBef>
                        <a:spcAft>
                          <a:spcPts val="0"/>
                        </a:spcAft>
                        <a:buNone/>
                      </a:pPr>
                      <a:r>
                        <a:rPr lang="lv-LV" sz="1200">
                          <a:latin typeface="Play"/>
                          <a:ea typeface="Play"/>
                          <a:cs typeface="Play"/>
                          <a:sym typeface="Play"/>
                        </a:rPr>
                        <a:t>2-4 dienas</a:t>
                      </a:r>
                      <a:endParaRPr sz="1200">
                        <a:latin typeface="Play"/>
                        <a:ea typeface="Play"/>
                        <a:cs typeface="Play"/>
                        <a:sym typeface="Play"/>
                      </a:endParaRPr>
                    </a:p>
                  </a:txBody>
                  <a:tcPr marT="91425" marB="91425" marR="91425" marL="91425">
                    <a:lnR cap="flat" cmpd="sng" w="6350">
                      <a:solidFill>
                        <a:srgbClr val="C9C9C9"/>
                      </a:solidFill>
                      <a:prstDash val="solid"/>
                      <a:round/>
                      <a:headEnd len="sm" w="sm" type="none"/>
                      <a:tailEnd len="sm" w="sm" type="none"/>
                    </a:lnR>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tcPr>
                </a:tc>
              </a:tr>
              <a:tr h="713075">
                <a:tc>
                  <a:txBody>
                    <a:bodyPr/>
                    <a:lstStyle/>
                    <a:p>
                      <a:pPr indent="0" lvl="0" marL="0" rtl="0" algn="l">
                        <a:spcBef>
                          <a:spcPts val="0"/>
                        </a:spcBef>
                        <a:spcAft>
                          <a:spcPts val="0"/>
                        </a:spcAft>
                        <a:buNone/>
                      </a:pPr>
                      <a:r>
                        <a:rPr b="1" lang="lv-LV" sz="1200">
                          <a:latin typeface="Play"/>
                          <a:ea typeface="Play"/>
                          <a:cs typeface="Play"/>
                          <a:sym typeface="Play"/>
                        </a:rPr>
                        <a:t>Drošības testēšana</a:t>
                      </a:r>
                      <a:endParaRPr b="1" sz="1200">
                        <a:latin typeface="Play"/>
                        <a:ea typeface="Play"/>
                        <a:cs typeface="Play"/>
                        <a:sym typeface="Play"/>
                      </a:endParaRPr>
                    </a:p>
                  </a:txBody>
                  <a:tcPr marT="91425" marB="91425" marR="91425" marL="91425">
                    <a:lnL cap="flat" cmpd="sng" w="6350">
                      <a:solidFill>
                        <a:srgbClr val="C9C9C9"/>
                      </a:solidFill>
                      <a:prstDash val="solid"/>
                      <a:round/>
                      <a:headEnd len="sm" w="sm" type="none"/>
                      <a:tailEnd len="sm" w="sm" type="none"/>
                    </a:lnL>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c>
                  <a:txBody>
                    <a:bodyPr/>
                    <a:lstStyle/>
                    <a:p>
                      <a:pPr indent="0" lvl="0" marL="0" rtl="0" algn="l">
                        <a:spcBef>
                          <a:spcPts val="0"/>
                        </a:spcBef>
                        <a:spcAft>
                          <a:spcPts val="0"/>
                        </a:spcAft>
                        <a:buNone/>
                      </a:pPr>
                      <a:r>
                        <a:rPr lang="lv-LV" sz="1200">
                          <a:latin typeface="Play"/>
                          <a:ea typeface="Play"/>
                          <a:cs typeface="Play"/>
                          <a:sym typeface="Play"/>
                        </a:rPr>
                        <a:t>Datu aizsardzība un privātuma novērtējums</a:t>
                      </a:r>
                      <a:endParaRPr sz="1200">
                        <a:latin typeface="Play"/>
                        <a:ea typeface="Play"/>
                        <a:cs typeface="Play"/>
                        <a:sym typeface="Play"/>
                      </a:endParaRPr>
                    </a:p>
                    <a:p>
                      <a:pPr indent="0" lvl="0" marL="0" rtl="0" algn="l">
                        <a:spcBef>
                          <a:spcPts val="0"/>
                        </a:spcBef>
                        <a:spcAft>
                          <a:spcPts val="0"/>
                        </a:spcAft>
                        <a:buNone/>
                      </a:pPr>
                      <a:r>
                        <a:rPr lang="lv-LV" sz="1200">
                          <a:latin typeface="Play"/>
                          <a:ea typeface="Play"/>
                          <a:cs typeface="Play"/>
                          <a:sym typeface="Play"/>
                        </a:rPr>
                        <a:t>Pārbauda sistēmu pret dažādiem uzbrukumiem.</a:t>
                      </a:r>
                      <a:endParaRPr sz="1200">
                        <a:latin typeface="Play"/>
                        <a:ea typeface="Play"/>
                        <a:cs typeface="Play"/>
                        <a:sym typeface="Play"/>
                      </a:endParaRPr>
                    </a:p>
                  </a:txBody>
                  <a:tcPr marT="91425" marB="91425" marR="91425" marL="91425">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c>
                  <a:txBody>
                    <a:bodyPr/>
                    <a:lstStyle/>
                    <a:p>
                      <a:pPr indent="0" lvl="0" marL="0" rtl="0" algn="l">
                        <a:spcBef>
                          <a:spcPts val="0"/>
                        </a:spcBef>
                        <a:spcAft>
                          <a:spcPts val="0"/>
                        </a:spcAft>
                        <a:buNone/>
                      </a:pPr>
                      <a:r>
                        <a:rPr lang="lv-LV" sz="1200">
                          <a:latin typeface="Play"/>
                          <a:ea typeface="Play"/>
                          <a:cs typeface="Play"/>
                          <a:sym typeface="Play"/>
                        </a:rPr>
                        <a:t>3-5 dienas</a:t>
                      </a:r>
                      <a:endParaRPr sz="1200">
                        <a:latin typeface="Play"/>
                        <a:ea typeface="Play"/>
                        <a:cs typeface="Play"/>
                        <a:sym typeface="Play"/>
                      </a:endParaRPr>
                    </a:p>
                  </a:txBody>
                  <a:tcPr marT="91425" marB="91425" marR="91425" marL="91425">
                    <a:lnR cap="flat" cmpd="sng" w="6350">
                      <a:solidFill>
                        <a:srgbClr val="C9C9C9"/>
                      </a:solidFill>
                      <a:prstDash val="solid"/>
                      <a:round/>
                      <a:headEnd len="sm" w="sm" type="none"/>
                      <a:tailEnd len="sm" w="sm" type="none"/>
                    </a:lnR>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r>
              <a:tr h="487100">
                <a:tc>
                  <a:txBody>
                    <a:bodyPr/>
                    <a:lstStyle/>
                    <a:p>
                      <a:pPr indent="0" lvl="0" marL="0" rtl="0" algn="l">
                        <a:spcBef>
                          <a:spcPts val="0"/>
                        </a:spcBef>
                        <a:spcAft>
                          <a:spcPts val="0"/>
                        </a:spcAft>
                        <a:buNone/>
                      </a:pPr>
                      <a:r>
                        <a:rPr b="1" lang="lv-LV" sz="1200">
                          <a:latin typeface="Play"/>
                          <a:ea typeface="Play"/>
                          <a:cs typeface="Play"/>
                          <a:sym typeface="Play"/>
                        </a:rPr>
                        <a:t>Kļūdu labošana un atkārtota testēšana</a:t>
                      </a:r>
                      <a:endParaRPr b="1" sz="1200">
                        <a:latin typeface="Play"/>
                        <a:ea typeface="Play"/>
                        <a:cs typeface="Play"/>
                        <a:sym typeface="Play"/>
                      </a:endParaRPr>
                    </a:p>
                  </a:txBody>
                  <a:tcPr marT="91425" marB="91425" marR="91425" marL="91425">
                    <a:lnL cap="flat" cmpd="sng" w="6350">
                      <a:solidFill>
                        <a:srgbClr val="C9C9C9"/>
                      </a:solidFill>
                      <a:prstDash val="solid"/>
                      <a:round/>
                      <a:headEnd len="sm" w="sm" type="none"/>
                      <a:tailEnd len="sm" w="sm" type="none"/>
                    </a:lnL>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c>
                  <a:txBody>
                    <a:bodyPr/>
                    <a:lstStyle/>
                    <a:p>
                      <a:pPr indent="0" lvl="0" marL="0" rtl="0" algn="l">
                        <a:spcBef>
                          <a:spcPts val="0"/>
                        </a:spcBef>
                        <a:spcAft>
                          <a:spcPts val="0"/>
                        </a:spcAft>
                        <a:buNone/>
                      </a:pPr>
                      <a:r>
                        <a:rPr lang="lv-LV" sz="1200">
                          <a:latin typeface="Play"/>
                          <a:ea typeface="Play"/>
                          <a:cs typeface="Play"/>
                          <a:sym typeface="Play"/>
                        </a:rPr>
                        <a:t>Kļūdu izsekošana un labošanas pārbaude</a:t>
                      </a:r>
                      <a:endParaRPr sz="1200">
                        <a:latin typeface="Play"/>
                        <a:ea typeface="Play"/>
                        <a:cs typeface="Play"/>
                        <a:sym typeface="Play"/>
                      </a:endParaRPr>
                    </a:p>
                  </a:txBody>
                  <a:tcPr marT="91425" marB="91425" marR="91425" marL="91425">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c>
                  <a:txBody>
                    <a:bodyPr/>
                    <a:lstStyle/>
                    <a:p>
                      <a:pPr indent="0" lvl="0" marL="0" rtl="0" algn="l">
                        <a:spcBef>
                          <a:spcPts val="0"/>
                        </a:spcBef>
                        <a:spcAft>
                          <a:spcPts val="0"/>
                        </a:spcAft>
                        <a:buNone/>
                      </a:pPr>
                      <a:r>
                        <a:rPr lang="lv-LV" sz="1200">
                          <a:latin typeface="Play"/>
                          <a:ea typeface="Play"/>
                          <a:cs typeface="Play"/>
                          <a:sym typeface="Play"/>
                        </a:rPr>
                        <a:t>3-5 dienas</a:t>
                      </a:r>
                      <a:endParaRPr sz="1200">
                        <a:latin typeface="Play"/>
                        <a:ea typeface="Play"/>
                        <a:cs typeface="Play"/>
                        <a:sym typeface="Play"/>
                      </a:endParaRPr>
                    </a:p>
                  </a:txBody>
                  <a:tcPr marT="91425" marB="91425" marR="91425" marL="91425">
                    <a:lnR cap="flat" cmpd="sng" w="6350">
                      <a:solidFill>
                        <a:srgbClr val="C9C9C9"/>
                      </a:solidFill>
                      <a:prstDash val="solid"/>
                      <a:round/>
                      <a:headEnd len="sm" w="sm" type="none"/>
                      <a:tailEnd len="sm" w="sm" type="none"/>
                    </a:lnR>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r>
              <a:tr h="537725">
                <a:tc>
                  <a:txBody>
                    <a:bodyPr/>
                    <a:lstStyle/>
                    <a:p>
                      <a:pPr indent="0" lvl="0" marL="0" rtl="0" algn="l">
                        <a:spcBef>
                          <a:spcPts val="0"/>
                        </a:spcBef>
                        <a:spcAft>
                          <a:spcPts val="0"/>
                        </a:spcAft>
                        <a:buNone/>
                      </a:pPr>
                      <a:r>
                        <a:rPr b="1" lang="lv-LV" sz="1200">
                          <a:latin typeface="Play"/>
                          <a:ea typeface="Play"/>
                          <a:cs typeface="Play"/>
                          <a:sym typeface="Play"/>
                        </a:rPr>
                        <a:t>Galīgais novērtējums</a:t>
                      </a:r>
                      <a:endParaRPr b="1" sz="1200">
                        <a:latin typeface="Play"/>
                        <a:ea typeface="Play"/>
                        <a:cs typeface="Play"/>
                        <a:sym typeface="Play"/>
                      </a:endParaRPr>
                    </a:p>
                  </a:txBody>
                  <a:tcPr marT="91425" marB="91425" marR="91425" marL="91425">
                    <a:lnL cap="flat" cmpd="sng" w="6350">
                      <a:solidFill>
                        <a:srgbClr val="C9C9C9"/>
                      </a:solidFill>
                      <a:prstDash val="solid"/>
                      <a:round/>
                      <a:headEnd len="sm" w="sm" type="none"/>
                      <a:tailEnd len="sm" w="sm" type="none"/>
                    </a:lnL>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tcPr>
                </a:tc>
                <a:tc>
                  <a:txBody>
                    <a:bodyPr/>
                    <a:lstStyle/>
                    <a:p>
                      <a:pPr indent="0" lvl="0" marL="0" rtl="0" algn="l">
                        <a:spcBef>
                          <a:spcPts val="0"/>
                        </a:spcBef>
                        <a:spcAft>
                          <a:spcPts val="0"/>
                        </a:spcAft>
                        <a:buNone/>
                      </a:pPr>
                      <a:r>
                        <a:rPr lang="lv-LV" sz="1200">
                          <a:latin typeface="Play"/>
                          <a:ea typeface="Play"/>
                          <a:cs typeface="Play"/>
                          <a:sym typeface="Play"/>
                        </a:rPr>
                        <a:t>Pēdējais testēšanas posms un atskaites sagatavošana</a:t>
                      </a:r>
                      <a:endParaRPr sz="1200">
                        <a:latin typeface="Play"/>
                        <a:ea typeface="Play"/>
                        <a:cs typeface="Play"/>
                        <a:sym typeface="Play"/>
                      </a:endParaRPr>
                    </a:p>
                  </a:txBody>
                  <a:tcPr marT="91425" marB="91425" marR="91425" marL="91425">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tcPr>
                </a:tc>
                <a:tc>
                  <a:txBody>
                    <a:bodyPr/>
                    <a:lstStyle/>
                    <a:p>
                      <a:pPr indent="0" lvl="0" marL="0" rtl="0" algn="l">
                        <a:spcBef>
                          <a:spcPts val="0"/>
                        </a:spcBef>
                        <a:spcAft>
                          <a:spcPts val="0"/>
                        </a:spcAft>
                        <a:buNone/>
                      </a:pPr>
                      <a:r>
                        <a:rPr lang="lv-LV" sz="1200">
                          <a:latin typeface="Play"/>
                          <a:ea typeface="Play"/>
                          <a:cs typeface="Play"/>
                          <a:sym typeface="Play"/>
                        </a:rPr>
                        <a:t>1-2 dienas</a:t>
                      </a:r>
                      <a:endParaRPr sz="1200">
                        <a:latin typeface="Play"/>
                        <a:ea typeface="Play"/>
                        <a:cs typeface="Play"/>
                        <a:sym typeface="Play"/>
                      </a:endParaRPr>
                    </a:p>
                  </a:txBody>
                  <a:tcPr marT="91425" marB="91425" marR="91425" marL="91425">
                    <a:lnR cap="flat" cmpd="sng" w="6350">
                      <a:solidFill>
                        <a:srgbClr val="C9C9C9"/>
                      </a:solidFill>
                      <a:prstDash val="solid"/>
                      <a:round/>
                      <a:headEnd len="sm" w="sm" type="none"/>
                      <a:tailEnd len="sm" w="sm" type="none"/>
                    </a:lnR>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tcPr>
                </a:tc>
              </a:tr>
              <a:tr h="405225">
                <a:tc>
                  <a:txBody>
                    <a:bodyPr/>
                    <a:lstStyle/>
                    <a:p>
                      <a:pPr indent="0" lvl="0" marL="0" rtl="0" algn="l">
                        <a:spcBef>
                          <a:spcPts val="0"/>
                        </a:spcBef>
                        <a:spcAft>
                          <a:spcPts val="0"/>
                        </a:spcAft>
                        <a:buNone/>
                      </a:pPr>
                      <a:r>
                        <a:rPr b="1" lang="lv-LV" sz="1200">
                          <a:latin typeface="Play"/>
                          <a:ea typeface="Play"/>
                          <a:cs typeface="Play"/>
                          <a:sym typeface="Play"/>
                        </a:rPr>
                        <a:t>Kopējais ilgums</a:t>
                      </a:r>
                      <a:endParaRPr b="1" sz="1200">
                        <a:latin typeface="Play"/>
                        <a:ea typeface="Play"/>
                        <a:cs typeface="Play"/>
                        <a:sym typeface="Play"/>
                      </a:endParaRPr>
                    </a:p>
                  </a:txBody>
                  <a:tcPr marT="91425" marB="91425" marR="91425" marL="91425">
                    <a:lnL cap="flat" cmpd="sng" w="6350">
                      <a:solidFill>
                        <a:srgbClr val="C9C9C9"/>
                      </a:solidFill>
                      <a:prstDash val="solid"/>
                      <a:round/>
                      <a:headEnd len="sm" w="sm" type="none"/>
                      <a:tailEnd len="sm" w="sm" type="none"/>
                    </a:lnL>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c>
                  <a:txBody>
                    <a:bodyPr/>
                    <a:lstStyle/>
                    <a:p>
                      <a:pPr indent="0" lvl="0" marL="0" rtl="0" algn="l">
                        <a:spcBef>
                          <a:spcPts val="0"/>
                        </a:spcBef>
                        <a:spcAft>
                          <a:spcPts val="0"/>
                        </a:spcAft>
                        <a:buNone/>
                      </a:pPr>
                      <a:r>
                        <a:t/>
                      </a:r>
                      <a:endParaRPr sz="1500">
                        <a:latin typeface="Play"/>
                        <a:ea typeface="Play"/>
                        <a:cs typeface="Play"/>
                        <a:sym typeface="Play"/>
                      </a:endParaRPr>
                    </a:p>
                  </a:txBody>
                  <a:tcPr marT="91425" marB="91425" marR="91425" marL="91425">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c>
                  <a:txBody>
                    <a:bodyPr/>
                    <a:lstStyle/>
                    <a:p>
                      <a:pPr indent="0" lvl="0" marL="0" rtl="0" algn="l">
                        <a:spcBef>
                          <a:spcPts val="0"/>
                        </a:spcBef>
                        <a:spcAft>
                          <a:spcPts val="0"/>
                        </a:spcAft>
                        <a:buNone/>
                      </a:pPr>
                      <a:r>
                        <a:rPr b="1" lang="lv-LV" sz="1200">
                          <a:latin typeface="Play"/>
                          <a:ea typeface="Play"/>
                          <a:cs typeface="Play"/>
                          <a:sym typeface="Play"/>
                        </a:rPr>
                        <a:t>Aptuvens: 2-4 nedēļas</a:t>
                      </a:r>
                      <a:endParaRPr b="1" sz="1200">
                        <a:latin typeface="Play"/>
                        <a:ea typeface="Play"/>
                        <a:cs typeface="Play"/>
                        <a:sym typeface="Play"/>
                      </a:endParaRPr>
                    </a:p>
                  </a:txBody>
                  <a:tcPr marT="91425" marB="91425" marR="91425" marL="91425">
                    <a:lnR cap="flat" cmpd="sng" w="6350">
                      <a:solidFill>
                        <a:srgbClr val="C9C9C9"/>
                      </a:solidFill>
                      <a:prstDash val="solid"/>
                      <a:round/>
                      <a:headEnd len="sm" w="sm" type="none"/>
                      <a:tailEnd len="sm" w="sm" type="none"/>
                    </a:lnR>
                    <a:lnT cap="flat" cmpd="sng" w="6350">
                      <a:solidFill>
                        <a:srgbClr val="C9C9C9"/>
                      </a:solidFill>
                      <a:prstDash val="solid"/>
                      <a:round/>
                      <a:headEnd len="sm" w="sm" type="none"/>
                      <a:tailEnd len="sm" w="sm" type="none"/>
                    </a:lnT>
                    <a:lnB cap="flat" cmpd="sng" w="6350">
                      <a:solidFill>
                        <a:srgbClr val="C9C9C9"/>
                      </a:solidFill>
                      <a:prstDash val="solid"/>
                      <a:round/>
                      <a:headEnd len="sm" w="sm" type="none"/>
                      <a:tailEnd len="sm" w="sm" type="none"/>
                    </a:lnB>
                    <a:solidFill>
                      <a:srgbClr val="EDEDED"/>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g31a3b003799_0_143"/>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125" name="Google Shape;125;g31a3b003799_0_143"/>
          <p:cNvSpPr txBox="1"/>
          <p:nvPr>
            <p:ph type="ctrTitle"/>
          </p:nvPr>
        </p:nvSpPr>
        <p:spPr>
          <a:xfrm>
            <a:off x="3628775" y="2333475"/>
            <a:ext cx="7269900" cy="707400"/>
          </a:xfrm>
          <a:prstGeom prst="rect">
            <a:avLst/>
          </a:prstGeom>
        </p:spPr>
        <p:txBody>
          <a:bodyPr anchorCtr="0" anchor="b" bIns="45700" lIns="91425" spcFirstLastPara="1" rIns="91425" wrap="square" tIns="45700">
            <a:normAutofit fontScale="90000"/>
          </a:bodyPr>
          <a:lstStyle/>
          <a:p>
            <a:pPr indent="0" lvl="0" marL="0" rtl="0" algn="l">
              <a:lnSpc>
                <a:spcPct val="115000"/>
              </a:lnSpc>
              <a:spcBef>
                <a:spcPts val="1400"/>
              </a:spcBef>
              <a:spcAft>
                <a:spcPts val="400"/>
              </a:spcAft>
              <a:buClr>
                <a:schemeClr val="dk1"/>
              </a:buClr>
              <a:buSzPts val="990"/>
              <a:buFont typeface="Arial"/>
              <a:buNone/>
            </a:pPr>
            <a:r>
              <a:rPr b="1" lang="lv-LV" sz="5000">
                <a:solidFill>
                  <a:srgbClr val="1155CC"/>
                </a:solidFill>
              </a:rPr>
              <a:t>Lietošanas gadījumi</a:t>
            </a:r>
            <a:endParaRPr sz="500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g31a3b003799_0_49"/>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132" name="Google Shape;132;g31a3b003799_0_49"/>
          <p:cNvSpPr txBox="1"/>
          <p:nvPr/>
        </p:nvSpPr>
        <p:spPr>
          <a:xfrm>
            <a:off x="4957124" y="379201"/>
            <a:ext cx="25128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lv-LV" sz="1800" u="none" cap="none" strike="noStrike">
                <a:solidFill>
                  <a:schemeClr val="dk1"/>
                </a:solidFill>
                <a:latin typeface="Arial"/>
                <a:ea typeface="Arial"/>
                <a:cs typeface="Arial"/>
                <a:sym typeface="Arial"/>
              </a:rPr>
              <a:t>www.demoblaze.com</a:t>
            </a:r>
            <a:endParaRPr/>
          </a:p>
        </p:txBody>
      </p:sp>
      <p:sp>
        <p:nvSpPr>
          <p:cNvPr id="133" name="Google Shape;133;g31a3b003799_0_49"/>
          <p:cNvSpPr/>
          <p:nvPr/>
        </p:nvSpPr>
        <p:spPr>
          <a:xfrm>
            <a:off x="3180810" y="920490"/>
            <a:ext cx="3120600" cy="635400"/>
          </a:xfrm>
          <a:prstGeom prst="roundRect">
            <a:avLst>
              <a:gd fmla="val 16667" name="adj"/>
            </a:avLst>
          </a:prstGeom>
          <a:solidFill>
            <a:srgbClr val="E8E8E8"/>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lv-LV" sz="1400" u="none" cap="none" strike="noStrike">
                <a:solidFill>
                  <a:srgbClr val="000000"/>
                </a:solidFill>
                <a:latin typeface="Arial"/>
                <a:ea typeface="Arial"/>
                <a:cs typeface="Arial"/>
                <a:sym typeface="Arial"/>
              </a:rPr>
              <a:t>Preču pārlūkošana un meklēšana (Home)</a:t>
            </a:r>
            <a:endParaRPr b="0" i="0" sz="1400" u="none" cap="none" strike="noStrike">
              <a:solidFill>
                <a:schemeClr val="dk1"/>
              </a:solidFill>
              <a:latin typeface="Arial"/>
              <a:ea typeface="Arial"/>
              <a:cs typeface="Arial"/>
              <a:sym typeface="Arial"/>
            </a:endParaRPr>
          </a:p>
        </p:txBody>
      </p:sp>
      <p:sp>
        <p:nvSpPr>
          <p:cNvPr id="134" name="Google Shape;134;g31a3b003799_0_49"/>
          <p:cNvSpPr/>
          <p:nvPr/>
        </p:nvSpPr>
        <p:spPr>
          <a:xfrm>
            <a:off x="3180807" y="3447181"/>
            <a:ext cx="3120600" cy="578400"/>
          </a:xfrm>
          <a:prstGeom prst="roundRect">
            <a:avLst>
              <a:gd fmla="val 16667" name="adj"/>
            </a:avLst>
          </a:prstGeom>
          <a:solidFill>
            <a:schemeClr val="lt2"/>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lv-LV" sz="1400" u="none" cap="none" strike="noStrike">
                <a:solidFill>
                  <a:srgbClr val="000000"/>
                </a:solidFill>
                <a:latin typeface="Arial"/>
                <a:ea typeface="Arial"/>
                <a:cs typeface="Arial"/>
                <a:sym typeface="Arial"/>
              </a:rPr>
              <a:t>Preču pievienošana iepirkumu grozam (Cart)</a:t>
            </a:r>
            <a:endParaRPr b="0" i="0" sz="1400" u="none" cap="none" strike="noStrike">
              <a:solidFill>
                <a:schemeClr val="dk1"/>
              </a:solidFill>
              <a:latin typeface="Arial"/>
              <a:ea typeface="Arial"/>
              <a:cs typeface="Arial"/>
              <a:sym typeface="Arial"/>
            </a:endParaRPr>
          </a:p>
        </p:txBody>
      </p:sp>
      <p:sp>
        <p:nvSpPr>
          <p:cNvPr id="135" name="Google Shape;135;g31a3b003799_0_49"/>
          <p:cNvSpPr/>
          <p:nvPr/>
        </p:nvSpPr>
        <p:spPr>
          <a:xfrm>
            <a:off x="3104607" y="5835649"/>
            <a:ext cx="3120600" cy="612600"/>
          </a:xfrm>
          <a:prstGeom prst="roundRect">
            <a:avLst>
              <a:gd fmla="val 16667" name="adj"/>
            </a:avLst>
          </a:prstGeom>
          <a:solidFill>
            <a:schemeClr val="lt2"/>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lv-LV" sz="1400" u="none" cap="none" strike="noStrike">
                <a:solidFill>
                  <a:srgbClr val="000000"/>
                </a:solidFill>
                <a:latin typeface="Arial"/>
                <a:ea typeface="Arial"/>
                <a:cs typeface="Arial"/>
                <a:sym typeface="Arial"/>
              </a:rPr>
              <a:t>Lietotāja reģistrācija </a:t>
            </a:r>
            <a:endParaRPr b="0" i="0" sz="14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lv-LV" sz="1400" u="none" cap="none" strike="noStrike">
                <a:solidFill>
                  <a:srgbClr val="000000"/>
                </a:solidFill>
                <a:latin typeface="Arial"/>
                <a:ea typeface="Arial"/>
                <a:cs typeface="Arial"/>
                <a:sym typeface="Arial"/>
              </a:rPr>
              <a:t>(Sign up)</a:t>
            </a:r>
            <a:endParaRPr b="0" i="0" sz="1400" u="none" cap="none" strike="noStrike">
              <a:solidFill>
                <a:schemeClr val="dk1"/>
              </a:solidFill>
              <a:latin typeface="Arial"/>
              <a:ea typeface="Arial"/>
              <a:cs typeface="Arial"/>
              <a:sym typeface="Arial"/>
            </a:endParaRPr>
          </a:p>
        </p:txBody>
      </p:sp>
      <p:sp>
        <p:nvSpPr>
          <p:cNvPr id="136" name="Google Shape;136;g31a3b003799_0_49"/>
          <p:cNvSpPr/>
          <p:nvPr/>
        </p:nvSpPr>
        <p:spPr>
          <a:xfrm>
            <a:off x="6858608" y="4649971"/>
            <a:ext cx="3120600" cy="544200"/>
          </a:xfrm>
          <a:prstGeom prst="roundRect">
            <a:avLst>
              <a:gd fmla="val 16667" name="adj"/>
            </a:avLst>
          </a:prstGeom>
          <a:solidFill>
            <a:schemeClr val="lt2"/>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lv-LV" sz="1400" u="none" cap="none" strike="noStrike">
                <a:solidFill>
                  <a:schemeClr val="dk1"/>
                </a:solidFill>
                <a:latin typeface="Arial"/>
                <a:ea typeface="Arial"/>
                <a:cs typeface="Arial"/>
                <a:sym typeface="Arial"/>
              </a:rPr>
              <a:t>Lietotāja pieteikšanās </a:t>
            </a:r>
            <a:endParaRPr b="0" i="0"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lv-LV" sz="1400" u="none" cap="none" strike="noStrike">
                <a:solidFill>
                  <a:schemeClr val="dk1"/>
                </a:solidFill>
                <a:latin typeface="Arial"/>
                <a:ea typeface="Arial"/>
                <a:cs typeface="Arial"/>
                <a:sym typeface="Arial"/>
              </a:rPr>
              <a:t>(Log in)</a:t>
            </a:r>
            <a:endParaRPr/>
          </a:p>
        </p:txBody>
      </p:sp>
      <p:pic>
        <p:nvPicPr>
          <p:cNvPr descr="User Icon Images – Browse 1,292,445 Stock Photos, Vectors ..." id="137" name="Google Shape;137;g31a3b003799_0_49"/>
          <p:cNvPicPr preferRelativeResize="0"/>
          <p:nvPr/>
        </p:nvPicPr>
        <p:blipFill rotWithShape="1">
          <a:blip r:embed="rId4">
            <a:alphaModFix/>
          </a:blip>
          <a:srcRect b="10793" l="8564" r="10790" t="7192"/>
          <a:stretch/>
        </p:blipFill>
        <p:spPr>
          <a:xfrm>
            <a:off x="638393" y="2913670"/>
            <a:ext cx="885000" cy="900000"/>
          </a:xfrm>
          <a:prstGeom prst="ellipse">
            <a:avLst/>
          </a:prstGeom>
          <a:noFill/>
          <a:ln>
            <a:noFill/>
          </a:ln>
        </p:spPr>
      </p:pic>
      <p:pic>
        <p:nvPicPr>
          <p:cNvPr descr="Technology - Free technology icons" id="138" name="Google Shape;138;g31a3b003799_0_49"/>
          <p:cNvPicPr preferRelativeResize="0"/>
          <p:nvPr/>
        </p:nvPicPr>
        <p:blipFill rotWithShape="1">
          <a:blip r:embed="rId5">
            <a:alphaModFix/>
          </a:blip>
          <a:srcRect b="0" l="0" r="0" t="0"/>
          <a:stretch/>
        </p:blipFill>
        <p:spPr>
          <a:xfrm>
            <a:off x="10552317" y="2999453"/>
            <a:ext cx="806451" cy="806451"/>
          </a:xfrm>
          <a:prstGeom prst="rect">
            <a:avLst/>
          </a:prstGeom>
          <a:noFill/>
          <a:ln>
            <a:noFill/>
          </a:ln>
        </p:spPr>
      </p:pic>
      <p:sp>
        <p:nvSpPr>
          <p:cNvPr id="139" name="Google Shape;139;g31a3b003799_0_49"/>
          <p:cNvSpPr txBox="1"/>
          <p:nvPr/>
        </p:nvSpPr>
        <p:spPr>
          <a:xfrm>
            <a:off x="400141" y="3820212"/>
            <a:ext cx="13716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lv-LV" sz="1800" u="none" cap="none" strike="noStrike">
                <a:solidFill>
                  <a:schemeClr val="lt1"/>
                </a:solidFill>
                <a:latin typeface="Arial"/>
                <a:ea typeface="Arial"/>
                <a:cs typeface="Arial"/>
                <a:sym typeface="Arial"/>
              </a:rPr>
              <a:t>Lietotājs</a:t>
            </a:r>
            <a:endParaRPr>
              <a:solidFill>
                <a:schemeClr val="lt1"/>
              </a:solidFill>
            </a:endParaRPr>
          </a:p>
        </p:txBody>
      </p:sp>
      <p:sp>
        <p:nvSpPr>
          <p:cNvPr id="140" name="Google Shape;140;g31a3b003799_0_49"/>
          <p:cNvSpPr txBox="1"/>
          <p:nvPr/>
        </p:nvSpPr>
        <p:spPr>
          <a:xfrm>
            <a:off x="10269742" y="3911828"/>
            <a:ext cx="1371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lv-LV" sz="1800" u="none" cap="none" strike="noStrike">
                <a:solidFill>
                  <a:schemeClr val="dk1"/>
                </a:solidFill>
                <a:latin typeface="Arial"/>
                <a:ea typeface="Arial"/>
                <a:cs typeface="Arial"/>
                <a:sym typeface="Arial"/>
              </a:rPr>
              <a:t>Reģistrēts lietotājs</a:t>
            </a:r>
            <a:endParaRPr b="1" i="0" sz="1800" u="none" cap="none" strike="noStrike">
              <a:solidFill>
                <a:schemeClr val="dk1"/>
              </a:solidFill>
              <a:latin typeface="Arial"/>
              <a:ea typeface="Arial"/>
              <a:cs typeface="Arial"/>
              <a:sym typeface="Arial"/>
            </a:endParaRPr>
          </a:p>
        </p:txBody>
      </p:sp>
      <p:sp>
        <p:nvSpPr>
          <p:cNvPr id="141" name="Google Shape;141;g31a3b003799_0_49"/>
          <p:cNvSpPr/>
          <p:nvPr/>
        </p:nvSpPr>
        <p:spPr>
          <a:xfrm>
            <a:off x="3180810" y="1719038"/>
            <a:ext cx="3120600" cy="635400"/>
          </a:xfrm>
          <a:prstGeom prst="roundRect">
            <a:avLst>
              <a:gd fmla="val 16667" name="adj"/>
            </a:avLst>
          </a:prstGeom>
          <a:solidFill>
            <a:schemeClr val="lt2"/>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lv-LV" sz="1400" u="none" cap="none" strike="noStrike">
                <a:solidFill>
                  <a:srgbClr val="000000"/>
                </a:solidFill>
                <a:latin typeface="Arial"/>
                <a:ea typeface="Arial"/>
                <a:cs typeface="Arial"/>
                <a:sym typeface="Arial"/>
              </a:rPr>
              <a:t>Klientu atbalsta formas aizpildīšana (Contact)</a:t>
            </a:r>
            <a:endParaRPr/>
          </a:p>
        </p:txBody>
      </p:sp>
      <p:cxnSp>
        <p:nvCxnSpPr>
          <p:cNvPr id="142" name="Google Shape;142;g31a3b003799_0_49"/>
          <p:cNvCxnSpPr>
            <a:stCxn id="137" idx="6"/>
            <a:endCxn id="133" idx="1"/>
          </p:cNvCxnSpPr>
          <p:nvPr/>
        </p:nvCxnSpPr>
        <p:spPr>
          <a:xfrm flipH="1" rot="10800000">
            <a:off x="1523393" y="1238170"/>
            <a:ext cx="1657500" cy="2125500"/>
          </a:xfrm>
          <a:prstGeom prst="straightConnector1">
            <a:avLst/>
          </a:prstGeom>
          <a:noFill/>
          <a:ln cap="flat" cmpd="sng" w="19050">
            <a:solidFill>
              <a:schemeClr val="dk1"/>
            </a:solidFill>
            <a:prstDash val="solid"/>
            <a:miter lim="800000"/>
            <a:headEnd len="sm" w="sm" type="none"/>
            <a:tailEnd len="sm" w="sm" type="none"/>
          </a:ln>
        </p:spPr>
      </p:cxnSp>
      <p:sp>
        <p:nvSpPr>
          <p:cNvPr id="143" name="Google Shape;143;g31a3b003799_0_49"/>
          <p:cNvSpPr/>
          <p:nvPr/>
        </p:nvSpPr>
        <p:spPr>
          <a:xfrm>
            <a:off x="2952300" y="4530625"/>
            <a:ext cx="1808700" cy="939900"/>
          </a:xfrm>
          <a:prstGeom prst="ellipse">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lv-LV" sz="1200" u="none" cap="none" strike="noStrike">
                <a:solidFill>
                  <a:srgbClr val="000000"/>
                </a:solidFill>
                <a:latin typeface="Arial"/>
                <a:ea typeface="Arial"/>
                <a:cs typeface="Arial"/>
                <a:sym typeface="Arial"/>
              </a:rPr>
              <a:t>Pasūtījuma noformēšana</a:t>
            </a:r>
            <a:endParaRPr b="0" i="0" sz="1200" u="none" cap="none" strike="noStrike">
              <a:solidFill>
                <a:schemeClr val="dk1"/>
              </a:solidFill>
              <a:latin typeface="Arial"/>
              <a:ea typeface="Arial"/>
              <a:cs typeface="Arial"/>
              <a:sym typeface="Arial"/>
            </a:endParaRPr>
          </a:p>
        </p:txBody>
      </p:sp>
      <p:sp>
        <p:nvSpPr>
          <p:cNvPr id="144" name="Google Shape;144;g31a3b003799_0_49"/>
          <p:cNvSpPr/>
          <p:nvPr/>
        </p:nvSpPr>
        <p:spPr>
          <a:xfrm>
            <a:off x="4829250" y="4530633"/>
            <a:ext cx="1808700" cy="939900"/>
          </a:xfrm>
          <a:prstGeom prst="ellipse">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lv-LV" sz="1200" u="none" cap="none" strike="noStrike">
                <a:solidFill>
                  <a:srgbClr val="000000"/>
                </a:solidFill>
                <a:latin typeface="Arial"/>
                <a:ea typeface="Arial"/>
                <a:cs typeface="Arial"/>
                <a:sym typeface="Arial"/>
              </a:rPr>
              <a:t>Preču iepirkumu groza apskate / rediģēšana</a:t>
            </a:r>
            <a:endParaRPr b="0" i="0" sz="1200" u="none" cap="none" strike="noStrike">
              <a:solidFill>
                <a:schemeClr val="dk1"/>
              </a:solidFill>
              <a:latin typeface="Arial"/>
              <a:ea typeface="Arial"/>
              <a:cs typeface="Arial"/>
              <a:sym typeface="Arial"/>
            </a:endParaRPr>
          </a:p>
        </p:txBody>
      </p:sp>
      <p:sp>
        <p:nvSpPr>
          <p:cNvPr id="145" name="Google Shape;145;g31a3b003799_0_49"/>
          <p:cNvSpPr/>
          <p:nvPr/>
        </p:nvSpPr>
        <p:spPr>
          <a:xfrm>
            <a:off x="3180809" y="2529235"/>
            <a:ext cx="3120600" cy="635400"/>
          </a:xfrm>
          <a:prstGeom prst="roundRect">
            <a:avLst>
              <a:gd fmla="val 16667" name="adj"/>
            </a:avLst>
          </a:prstGeom>
          <a:solidFill>
            <a:schemeClr val="lt2"/>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lv-LV" sz="1400" u="none" cap="none" strike="noStrike">
                <a:solidFill>
                  <a:srgbClr val="000000"/>
                </a:solidFill>
                <a:latin typeface="Arial"/>
                <a:ea typeface="Arial"/>
                <a:cs typeface="Arial"/>
                <a:sym typeface="Arial"/>
              </a:rPr>
              <a:t>Uzņēmuma informācijas apskate (About us)</a:t>
            </a:r>
            <a:endParaRPr/>
          </a:p>
        </p:txBody>
      </p:sp>
      <p:pic>
        <p:nvPicPr>
          <p:cNvPr id="146" name="Google Shape;146;g31a3b003799_0_49"/>
          <p:cNvPicPr preferRelativeResize="0"/>
          <p:nvPr/>
        </p:nvPicPr>
        <p:blipFill rotWithShape="1">
          <a:blip r:embed="rId6">
            <a:alphaModFix/>
          </a:blip>
          <a:srcRect b="0" l="0" r="0" t="0"/>
          <a:stretch/>
        </p:blipFill>
        <p:spPr>
          <a:xfrm>
            <a:off x="6023408" y="93086"/>
            <a:ext cx="342900" cy="342900"/>
          </a:xfrm>
          <a:prstGeom prst="rect">
            <a:avLst/>
          </a:prstGeom>
          <a:noFill/>
          <a:ln>
            <a:noFill/>
          </a:ln>
        </p:spPr>
      </p:pic>
      <p:sp>
        <p:nvSpPr>
          <p:cNvPr id="147" name="Google Shape;147;g31a3b003799_0_49"/>
          <p:cNvSpPr/>
          <p:nvPr/>
        </p:nvSpPr>
        <p:spPr>
          <a:xfrm>
            <a:off x="7303359" y="5835657"/>
            <a:ext cx="2231100" cy="544200"/>
          </a:xfrm>
          <a:prstGeom prst="ellips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lv-LV" sz="1100" u="none" cap="none" strike="noStrike">
                <a:solidFill>
                  <a:srgbClr val="000000"/>
                </a:solidFill>
                <a:latin typeface="Arial"/>
                <a:ea typeface="Arial"/>
                <a:cs typeface="Arial"/>
                <a:sym typeface="Arial"/>
              </a:rPr>
              <a:t>Lietotāja izrakstīšanās </a:t>
            </a:r>
            <a:endParaRPr b="0" i="0" sz="110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rPr b="0" i="0" lang="lv-LV" sz="1100" u="none" cap="none" strike="noStrike">
                <a:solidFill>
                  <a:srgbClr val="000000"/>
                </a:solidFill>
                <a:latin typeface="Arial"/>
                <a:ea typeface="Arial"/>
                <a:cs typeface="Arial"/>
                <a:sym typeface="Arial"/>
              </a:rPr>
              <a:t>(Log out)</a:t>
            </a:r>
            <a:endParaRPr b="0" i="0" sz="1100" u="none" cap="none" strike="noStrike">
              <a:solidFill>
                <a:schemeClr val="dk1"/>
              </a:solidFill>
              <a:latin typeface="Arial"/>
              <a:ea typeface="Arial"/>
              <a:cs typeface="Arial"/>
              <a:sym typeface="Arial"/>
            </a:endParaRPr>
          </a:p>
        </p:txBody>
      </p:sp>
      <p:cxnSp>
        <p:nvCxnSpPr>
          <p:cNvPr id="148" name="Google Shape;148;g31a3b003799_0_49"/>
          <p:cNvCxnSpPr>
            <a:stCxn id="137" idx="6"/>
            <a:endCxn id="141" idx="1"/>
          </p:cNvCxnSpPr>
          <p:nvPr/>
        </p:nvCxnSpPr>
        <p:spPr>
          <a:xfrm flipH="1" rot="10800000">
            <a:off x="1523393" y="2036770"/>
            <a:ext cx="1657500" cy="1326900"/>
          </a:xfrm>
          <a:prstGeom prst="straightConnector1">
            <a:avLst/>
          </a:prstGeom>
          <a:noFill/>
          <a:ln cap="flat" cmpd="sng" w="19050">
            <a:solidFill>
              <a:schemeClr val="dk1"/>
            </a:solidFill>
            <a:prstDash val="solid"/>
            <a:miter lim="800000"/>
            <a:headEnd len="sm" w="sm" type="none"/>
            <a:tailEnd len="sm" w="sm" type="none"/>
          </a:ln>
        </p:spPr>
      </p:cxnSp>
      <p:cxnSp>
        <p:nvCxnSpPr>
          <p:cNvPr id="149" name="Google Shape;149;g31a3b003799_0_49"/>
          <p:cNvCxnSpPr>
            <a:stCxn id="137" idx="6"/>
            <a:endCxn id="145" idx="1"/>
          </p:cNvCxnSpPr>
          <p:nvPr/>
        </p:nvCxnSpPr>
        <p:spPr>
          <a:xfrm flipH="1" rot="10800000">
            <a:off x="1523393" y="2847070"/>
            <a:ext cx="1657500" cy="516600"/>
          </a:xfrm>
          <a:prstGeom prst="straightConnector1">
            <a:avLst/>
          </a:prstGeom>
          <a:noFill/>
          <a:ln cap="flat" cmpd="sng" w="19050">
            <a:solidFill>
              <a:schemeClr val="dk1"/>
            </a:solidFill>
            <a:prstDash val="solid"/>
            <a:miter lim="800000"/>
            <a:headEnd len="sm" w="sm" type="none"/>
            <a:tailEnd len="sm" w="sm" type="none"/>
          </a:ln>
        </p:spPr>
      </p:cxnSp>
      <p:cxnSp>
        <p:nvCxnSpPr>
          <p:cNvPr id="150" name="Google Shape;150;g31a3b003799_0_49"/>
          <p:cNvCxnSpPr>
            <a:stCxn id="137" idx="6"/>
            <a:endCxn id="134" idx="1"/>
          </p:cNvCxnSpPr>
          <p:nvPr/>
        </p:nvCxnSpPr>
        <p:spPr>
          <a:xfrm>
            <a:off x="1523393" y="3363670"/>
            <a:ext cx="1657500" cy="372600"/>
          </a:xfrm>
          <a:prstGeom prst="straightConnector1">
            <a:avLst/>
          </a:prstGeom>
          <a:noFill/>
          <a:ln cap="flat" cmpd="sng" w="19050">
            <a:solidFill>
              <a:schemeClr val="dk1"/>
            </a:solidFill>
            <a:prstDash val="solid"/>
            <a:miter lim="800000"/>
            <a:headEnd len="sm" w="sm" type="none"/>
            <a:tailEnd len="sm" w="sm" type="none"/>
          </a:ln>
        </p:spPr>
      </p:cxnSp>
      <p:cxnSp>
        <p:nvCxnSpPr>
          <p:cNvPr id="151" name="Google Shape;151;g31a3b003799_0_49"/>
          <p:cNvCxnSpPr>
            <a:stCxn id="137" idx="6"/>
            <a:endCxn id="135" idx="1"/>
          </p:cNvCxnSpPr>
          <p:nvPr/>
        </p:nvCxnSpPr>
        <p:spPr>
          <a:xfrm>
            <a:off x="1523393" y="3363670"/>
            <a:ext cx="1581300" cy="2778300"/>
          </a:xfrm>
          <a:prstGeom prst="straightConnector1">
            <a:avLst/>
          </a:prstGeom>
          <a:noFill/>
          <a:ln cap="flat" cmpd="sng" w="19050">
            <a:solidFill>
              <a:schemeClr val="dk1"/>
            </a:solidFill>
            <a:prstDash val="solid"/>
            <a:miter lim="800000"/>
            <a:headEnd len="sm" w="sm" type="none"/>
            <a:tailEnd len="sm" w="sm" type="none"/>
          </a:ln>
        </p:spPr>
      </p:cxnSp>
      <p:cxnSp>
        <p:nvCxnSpPr>
          <p:cNvPr id="152" name="Google Shape;152;g31a3b003799_0_49"/>
          <p:cNvCxnSpPr>
            <a:stCxn id="133" idx="3"/>
            <a:endCxn id="138" idx="1"/>
          </p:cNvCxnSpPr>
          <p:nvPr/>
        </p:nvCxnSpPr>
        <p:spPr>
          <a:xfrm>
            <a:off x="6301410" y="1238190"/>
            <a:ext cx="4251000" cy="2164500"/>
          </a:xfrm>
          <a:prstGeom prst="straightConnector1">
            <a:avLst/>
          </a:prstGeom>
          <a:noFill/>
          <a:ln cap="flat" cmpd="sng" w="19050">
            <a:solidFill>
              <a:schemeClr val="dk1"/>
            </a:solidFill>
            <a:prstDash val="solid"/>
            <a:miter lim="800000"/>
            <a:headEnd len="sm" w="sm" type="none"/>
            <a:tailEnd len="sm" w="sm" type="none"/>
          </a:ln>
        </p:spPr>
      </p:cxnSp>
      <p:cxnSp>
        <p:nvCxnSpPr>
          <p:cNvPr id="153" name="Google Shape;153;g31a3b003799_0_49"/>
          <p:cNvCxnSpPr>
            <a:stCxn id="141" idx="3"/>
            <a:endCxn id="138" idx="1"/>
          </p:cNvCxnSpPr>
          <p:nvPr/>
        </p:nvCxnSpPr>
        <p:spPr>
          <a:xfrm>
            <a:off x="6301410" y="2036738"/>
            <a:ext cx="4251000" cy="1365900"/>
          </a:xfrm>
          <a:prstGeom prst="straightConnector1">
            <a:avLst/>
          </a:prstGeom>
          <a:noFill/>
          <a:ln cap="flat" cmpd="sng" w="19050">
            <a:solidFill>
              <a:schemeClr val="dk1"/>
            </a:solidFill>
            <a:prstDash val="solid"/>
            <a:miter lim="800000"/>
            <a:headEnd len="sm" w="sm" type="none"/>
            <a:tailEnd len="sm" w="sm" type="none"/>
          </a:ln>
        </p:spPr>
      </p:cxnSp>
      <p:cxnSp>
        <p:nvCxnSpPr>
          <p:cNvPr id="154" name="Google Shape;154;g31a3b003799_0_49"/>
          <p:cNvCxnSpPr>
            <a:stCxn id="145" idx="3"/>
            <a:endCxn id="138" idx="1"/>
          </p:cNvCxnSpPr>
          <p:nvPr/>
        </p:nvCxnSpPr>
        <p:spPr>
          <a:xfrm>
            <a:off x="6301409" y="2846935"/>
            <a:ext cx="4251000" cy="555600"/>
          </a:xfrm>
          <a:prstGeom prst="straightConnector1">
            <a:avLst/>
          </a:prstGeom>
          <a:noFill/>
          <a:ln cap="flat" cmpd="sng" w="19050">
            <a:solidFill>
              <a:schemeClr val="dk1"/>
            </a:solidFill>
            <a:prstDash val="solid"/>
            <a:miter lim="800000"/>
            <a:headEnd len="sm" w="sm" type="none"/>
            <a:tailEnd len="sm" w="sm" type="none"/>
          </a:ln>
        </p:spPr>
      </p:cxnSp>
      <p:cxnSp>
        <p:nvCxnSpPr>
          <p:cNvPr id="155" name="Google Shape;155;g31a3b003799_0_49"/>
          <p:cNvCxnSpPr>
            <a:stCxn id="134" idx="3"/>
            <a:endCxn id="138" idx="1"/>
          </p:cNvCxnSpPr>
          <p:nvPr/>
        </p:nvCxnSpPr>
        <p:spPr>
          <a:xfrm flipH="1" rot="10800000">
            <a:off x="6301407" y="3402781"/>
            <a:ext cx="4251000" cy="333600"/>
          </a:xfrm>
          <a:prstGeom prst="straightConnector1">
            <a:avLst/>
          </a:prstGeom>
          <a:noFill/>
          <a:ln cap="flat" cmpd="sng" w="19050">
            <a:solidFill>
              <a:schemeClr val="dk1"/>
            </a:solidFill>
            <a:prstDash val="solid"/>
            <a:miter lim="800000"/>
            <a:headEnd len="sm" w="sm" type="none"/>
            <a:tailEnd len="sm" w="sm" type="none"/>
          </a:ln>
        </p:spPr>
      </p:cxnSp>
      <p:cxnSp>
        <p:nvCxnSpPr>
          <p:cNvPr id="156" name="Google Shape;156;g31a3b003799_0_49"/>
          <p:cNvCxnSpPr>
            <a:stCxn id="136" idx="3"/>
            <a:endCxn id="138" idx="1"/>
          </p:cNvCxnSpPr>
          <p:nvPr/>
        </p:nvCxnSpPr>
        <p:spPr>
          <a:xfrm flipH="1" rot="10800000">
            <a:off x="9979208" y="3402571"/>
            <a:ext cx="573000" cy="1519500"/>
          </a:xfrm>
          <a:prstGeom prst="straightConnector1">
            <a:avLst/>
          </a:prstGeom>
          <a:noFill/>
          <a:ln cap="flat" cmpd="sng" w="19050">
            <a:solidFill>
              <a:schemeClr val="dk1"/>
            </a:solidFill>
            <a:prstDash val="solid"/>
            <a:miter lim="800000"/>
            <a:headEnd len="sm" w="sm" type="none"/>
            <a:tailEnd len="sm" w="sm" type="none"/>
          </a:ln>
        </p:spPr>
      </p:cxnSp>
      <p:cxnSp>
        <p:nvCxnSpPr>
          <p:cNvPr id="157" name="Google Shape;157;g31a3b003799_0_49"/>
          <p:cNvCxnSpPr>
            <a:stCxn id="135" idx="3"/>
            <a:endCxn id="147" idx="2"/>
          </p:cNvCxnSpPr>
          <p:nvPr/>
        </p:nvCxnSpPr>
        <p:spPr>
          <a:xfrm flipH="1" rot="10800000">
            <a:off x="6225207" y="6107749"/>
            <a:ext cx="1078200" cy="34200"/>
          </a:xfrm>
          <a:prstGeom prst="straightConnector1">
            <a:avLst/>
          </a:prstGeom>
          <a:noFill/>
          <a:ln cap="flat" cmpd="sng" w="19050">
            <a:solidFill>
              <a:schemeClr val="dk1"/>
            </a:solidFill>
            <a:prstDash val="solid"/>
            <a:miter lim="800000"/>
            <a:headEnd len="sm" w="sm" type="none"/>
            <a:tailEnd len="med" w="med" type="triangle"/>
          </a:ln>
        </p:spPr>
      </p:cxnSp>
      <p:cxnSp>
        <p:nvCxnSpPr>
          <p:cNvPr id="158" name="Google Shape;158;g31a3b003799_0_49"/>
          <p:cNvCxnSpPr>
            <a:stCxn id="136" idx="2"/>
            <a:endCxn id="147" idx="0"/>
          </p:cNvCxnSpPr>
          <p:nvPr/>
        </p:nvCxnSpPr>
        <p:spPr>
          <a:xfrm>
            <a:off x="8418908" y="5194171"/>
            <a:ext cx="0" cy="641400"/>
          </a:xfrm>
          <a:prstGeom prst="straightConnector1">
            <a:avLst/>
          </a:prstGeom>
          <a:noFill/>
          <a:ln cap="flat" cmpd="sng" w="19050">
            <a:solidFill>
              <a:schemeClr val="dk1"/>
            </a:solidFill>
            <a:prstDash val="solid"/>
            <a:miter lim="800000"/>
            <a:headEnd len="sm" w="sm" type="none"/>
            <a:tailEnd len="med" w="med" type="triangle"/>
          </a:ln>
        </p:spPr>
      </p:cxnSp>
      <p:cxnSp>
        <p:nvCxnSpPr>
          <p:cNvPr id="159" name="Google Shape;159;g31a3b003799_0_49"/>
          <p:cNvCxnSpPr>
            <a:stCxn id="134" idx="2"/>
            <a:endCxn id="143" idx="0"/>
          </p:cNvCxnSpPr>
          <p:nvPr/>
        </p:nvCxnSpPr>
        <p:spPr>
          <a:xfrm flipH="1">
            <a:off x="3856707" y="4025581"/>
            <a:ext cx="884400" cy="504900"/>
          </a:xfrm>
          <a:prstGeom prst="straightConnector1">
            <a:avLst/>
          </a:prstGeom>
          <a:noFill/>
          <a:ln cap="flat" cmpd="sng" w="9525">
            <a:solidFill>
              <a:schemeClr val="dk2"/>
            </a:solidFill>
            <a:prstDash val="solid"/>
            <a:round/>
            <a:headEnd len="med" w="med" type="none"/>
            <a:tailEnd len="med" w="med" type="none"/>
          </a:ln>
        </p:spPr>
      </p:cxnSp>
      <p:cxnSp>
        <p:nvCxnSpPr>
          <p:cNvPr id="160" name="Google Shape;160;g31a3b003799_0_49"/>
          <p:cNvCxnSpPr>
            <a:stCxn id="134" idx="2"/>
            <a:endCxn id="144" idx="0"/>
          </p:cNvCxnSpPr>
          <p:nvPr/>
        </p:nvCxnSpPr>
        <p:spPr>
          <a:xfrm>
            <a:off x="4741107" y="4025581"/>
            <a:ext cx="992400" cy="505200"/>
          </a:xfrm>
          <a:prstGeom prst="straightConnector1">
            <a:avLst/>
          </a:prstGeom>
          <a:noFill/>
          <a:ln cap="flat" cmpd="sng" w="9525">
            <a:solidFill>
              <a:schemeClr val="dk2"/>
            </a:solidFill>
            <a:prstDash val="solid"/>
            <a:round/>
            <a:headEnd len="med" w="med" type="none"/>
            <a:tailEnd len="med" w="med" type="none"/>
          </a:ln>
        </p:spPr>
      </p:cxnSp>
      <p:sp>
        <p:nvSpPr>
          <p:cNvPr id="161" name="Google Shape;161;g31a3b003799_0_49"/>
          <p:cNvSpPr/>
          <p:nvPr/>
        </p:nvSpPr>
        <p:spPr>
          <a:xfrm>
            <a:off x="1982561" y="270675"/>
            <a:ext cx="8094000" cy="6430200"/>
          </a:xfrm>
          <a:prstGeom prst="roundRect">
            <a:avLst>
              <a:gd fmla="val 16667" name="adj"/>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2" name="Google Shape;162;g31a3b003799_0_49"/>
          <p:cNvSpPr/>
          <p:nvPr/>
        </p:nvSpPr>
        <p:spPr>
          <a:xfrm>
            <a:off x="205075" y="167475"/>
            <a:ext cx="2899500" cy="898200"/>
          </a:xfrm>
          <a:prstGeom prst="roundRect">
            <a:avLst>
              <a:gd fmla="val 16667" name="adj"/>
            </a:avLst>
          </a:prstGeom>
          <a:solidFill>
            <a:srgbClr val="AEAEAE"/>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lv-LV" sz="1800" u="none" cap="none" strike="noStrike">
                <a:solidFill>
                  <a:srgbClr val="333333"/>
                </a:solidFill>
                <a:latin typeface="Open Sans"/>
                <a:ea typeface="Open Sans"/>
                <a:cs typeface="Open Sans"/>
                <a:sym typeface="Open Sans"/>
              </a:rPr>
              <a:t>Lietošanas gadījuma </a:t>
            </a:r>
            <a:endParaRPr/>
          </a:p>
          <a:p>
            <a:pPr indent="0" lvl="0" marL="0" marR="0" rtl="0" algn="ctr">
              <a:spcBef>
                <a:spcPts val="0"/>
              </a:spcBef>
              <a:spcAft>
                <a:spcPts val="0"/>
              </a:spcAft>
              <a:buNone/>
            </a:pPr>
            <a:r>
              <a:rPr b="0" i="0" lang="lv-LV" sz="1800" u="none" cap="none" strike="noStrike">
                <a:solidFill>
                  <a:srgbClr val="333333"/>
                </a:solidFill>
                <a:latin typeface="Open Sans"/>
                <a:ea typeface="Open Sans"/>
                <a:cs typeface="Open Sans"/>
                <a:sym typeface="Open Sans"/>
              </a:rPr>
              <a:t>(Test Case) diagramma</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4"/>
          <p:cNvPicPr preferRelativeResize="0"/>
          <p:nvPr/>
        </p:nvPicPr>
        <p:blipFill>
          <a:blip r:embed="rId3">
            <a:alphaModFix/>
          </a:blip>
          <a:stretch>
            <a:fillRect/>
          </a:stretch>
        </p:blipFill>
        <p:spPr>
          <a:xfrm>
            <a:off x="0" y="-57150"/>
            <a:ext cx="12192000" cy="6915150"/>
          </a:xfrm>
          <a:prstGeom prst="rect">
            <a:avLst/>
          </a:prstGeom>
          <a:noFill/>
          <a:ln>
            <a:noFill/>
          </a:ln>
        </p:spPr>
      </p:pic>
      <p:graphicFrame>
        <p:nvGraphicFramePr>
          <p:cNvPr id="168" name="Google Shape;168;p4"/>
          <p:cNvGraphicFramePr/>
          <p:nvPr/>
        </p:nvGraphicFramePr>
        <p:xfrm>
          <a:off x="142009" y="734117"/>
          <a:ext cx="3000000" cy="3000000"/>
        </p:xfrm>
        <a:graphic>
          <a:graphicData uri="http://schemas.openxmlformats.org/drawingml/2006/table">
            <a:tbl>
              <a:tblPr>
                <a:noFill/>
                <a:tableStyleId>{08AEA7FD-A0F9-4F5D-BCEE-ED64604F069D}</a:tableStyleId>
              </a:tblPr>
              <a:tblGrid>
                <a:gridCol w="916000"/>
                <a:gridCol w="2638150"/>
                <a:gridCol w="934275"/>
                <a:gridCol w="4319250"/>
                <a:gridCol w="3100300"/>
              </a:tblGrid>
              <a:tr h="254900">
                <a:tc>
                  <a:txBody>
                    <a:bodyPr/>
                    <a:lstStyle/>
                    <a:p>
                      <a:pPr indent="0" lvl="0" marL="0" marR="0" rtl="0" algn="ctr">
                        <a:spcBef>
                          <a:spcPts val="0"/>
                        </a:spcBef>
                        <a:spcAft>
                          <a:spcPts val="0"/>
                        </a:spcAft>
                        <a:buNone/>
                      </a:pPr>
                      <a:r>
                        <a:rPr b="1" lang="lv-LV" sz="1200" u="none" cap="none" strike="noStrike">
                          <a:latin typeface="Arial"/>
                          <a:ea typeface="Arial"/>
                          <a:cs typeface="Arial"/>
                          <a:sym typeface="Arial"/>
                        </a:rPr>
                        <a:t>Nr.p.k.</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1" i="0" lang="lv-LV" sz="1200" u="none" cap="none" strike="noStrike">
                          <a:latin typeface="Arial"/>
                          <a:ea typeface="Arial"/>
                          <a:cs typeface="Arial"/>
                          <a:sym typeface="Arial"/>
                        </a:rPr>
                        <a:t>Testa</a:t>
                      </a:r>
                      <a:r>
                        <a:rPr b="0" i="0" lang="lv-LV" sz="1200" u="none" cap="none" strike="noStrike">
                          <a:latin typeface="Arial"/>
                          <a:ea typeface="Arial"/>
                          <a:cs typeface="Arial"/>
                          <a:sym typeface="Arial"/>
                        </a:rPr>
                        <a:t> </a:t>
                      </a:r>
                      <a:r>
                        <a:rPr b="1" i="0" lang="lv-LV" sz="1200" u="none" cap="none" strike="noStrike">
                          <a:latin typeface="Arial"/>
                          <a:ea typeface="Arial"/>
                          <a:cs typeface="Arial"/>
                          <a:sym typeface="Arial"/>
                        </a:rPr>
                        <a:t>gadījuma</a:t>
                      </a:r>
                      <a:r>
                        <a:rPr b="0" i="0" lang="lv-LV" sz="1200" u="none" cap="none" strike="noStrike">
                          <a:latin typeface="Arial"/>
                          <a:ea typeface="Arial"/>
                          <a:cs typeface="Arial"/>
                          <a:sym typeface="Arial"/>
                        </a:rPr>
                        <a:t> </a:t>
                      </a:r>
                      <a:r>
                        <a:rPr b="1" i="0" lang="lv-LV" sz="1200" u="none" cap="none" strike="noStrike">
                          <a:latin typeface="Arial"/>
                          <a:ea typeface="Arial"/>
                          <a:cs typeface="Arial"/>
                          <a:sym typeface="Arial"/>
                        </a:rPr>
                        <a:t>nosaukums</a:t>
                      </a:r>
                      <a:endParaRPr b="1" sz="1200" u="none" cap="none" strike="noStrike">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Clr>
                          <a:schemeClr val="dk1"/>
                        </a:buClr>
                        <a:buSzPts val="1200"/>
                        <a:buFont typeface="Arial"/>
                        <a:buNone/>
                      </a:pPr>
                      <a:r>
                        <a:rPr b="1" lang="lv-LV" sz="1200" u="none" cap="none" strike="noStrike">
                          <a:solidFill>
                            <a:schemeClr val="dk1"/>
                          </a:solidFill>
                          <a:latin typeface="Arial"/>
                          <a:ea typeface="Arial"/>
                          <a:cs typeface="Arial"/>
                          <a:sym typeface="Arial"/>
                        </a:rPr>
                        <a:t>Priekšnosacījums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u="none" cap="none" strike="noStrike">
                          <a:latin typeface="Arial"/>
                          <a:ea typeface="Arial"/>
                          <a:cs typeface="Arial"/>
                          <a:sym typeface="Arial"/>
                        </a:rPr>
                        <a:t>Soļi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i="0" lang="lv-LV" sz="1200" u="none" cap="none" strike="noStrike">
                          <a:solidFill>
                            <a:schemeClr val="dk1"/>
                          </a:solidFill>
                          <a:latin typeface="Arial"/>
                          <a:ea typeface="Arial"/>
                          <a:cs typeface="Arial"/>
                          <a:sym typeface="Arial"/>
                        </a:rPr>
                        <a:t>Paredzamais rezultāts</a:t>
                      </a:r>
                      <a:endParaRPr b="1" sz="1200" u="none" cap="none" strike="noStrike">
                        <a:latin typeface="Arial"/>
                        <a:ea typeface="Arial"/>
                        <a:cs typeface="Arial"/>
                        <a:sym typeface="Arial"/>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r>
              <a:tr h="614725">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1.1.</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Pārbaudīt navigāciju no sākumlapas uz nākamo lapu un pēc tam atgriezieties iepriekšējā sākumlapā</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NAV</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1-Atveriet mājas lapas sākumlapu.</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2-Noklikšķiniet uz pogu &lt;Next&gt; lapas apakšā</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3-Noklikšķiniet uz pogas &lt;Previous&gt; lapas apakšā</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Jāpāradresē uz nākamo lapu un pēc tam jāpāradresē atpakaļ uz iepriekšējo lapu, izmantojot aktīvu pogu &lt;Previous&gt;.</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14725">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1.2.</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Pēc navigācijas pa kategorijām, pārbaudīt iespēju atgriezties iepriekš apmeklētā kategorijā.</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NAV</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1-Atveriet mājas lapas sākumlapu.</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2-Izvelēties kategoriju ar nosaukumu &lt;Phones&gt;</a:t>
                      </a:r>
                      <a:endParaRPr sz="1800" u="none" cap="none" strike="noStrike"/>
                    </a:p>
                    <a:p>
                      <a:pPr indent="0" lvl="0" marL="0" marR="0" rtl="0" algn="l">
                        <a:spcBef>
                          <a:spcPts val="0"/>
                        </a:spcBef>
                        <a:spcAft>
                          <a:spcPts val="0"/>
                        </a:spcAft>
                        <a:buClr>
                          <a:schemeClr val="dk1"/>
                        </a:buClr>
                        <a:buSzPts val="1200"/>
                        <a:buFont typeface="Arial"/>
                        <a:buNone/>
                      </a:pPr>
                      <a:r>
                        <a:rPr lang="lv-LV" sz="1200" u="none" cap="none" strike="noStrike">
                          <a:latin typeface="Arial"/>
                          <a:ea typeface="Arial"/>
                          <a:cs typeface="Arial"/>
                          <a:sym typeface="Arial"/>
                        </a:rPr>
                        <a:t>3-Izvelēties kategoriju ar nosaukumu &lt;Laptops&gt;</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4-Noklikšķiniet uz pogas &lt;Previous&gt; lapas apakšā</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lv-LV" sz="1200" u="none" cap="none" strike="noStrike">
                          <a:latin typeface="Arial"/>
                          <a:ea typeface="Arial"/>
                          <a:cs typeface="Arial"/>
                          <a:sym typeface="Arial"/>
                        </a:rPr>
                        <a:t>Jāpāradresē uz iepriekš apmeklēto lapu ar nosaukumu &lt;Phones&gt;.</a:t>
                      </a:r>
                      <a:endParaRPr sz="1800" u="none" cap="none" strike="noStrike"/>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48700">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1.3.</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Navigācija attēlu karuselī sākumlapā.</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NAV</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1-Atveriet mājas lapas sākumlapu.</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2-naviģējiet karuseļa saturu pa labi, pa kreisi</a:t>
                      </a:r>
                      <a:endParaRPr sz="1800" u="none" cap="none" strike="noStrike"/>
                    </a:p>
                    <a:p>
                      <a:pPr indent="0" lvl="0" marL="0" marR="0" rtl="0" algn="l">
                        <a:spcBef>
                          <a:spcPts val="0"/>
                        </a:spcBef>
                        <a:spcAft>
                          <a:spcPts val="0"/>
                        </a:spcAft>
                        <a:buClr>
                          <a:srgbClr val="000000"/>
                        </a:buClr>
                        <a:buSzPts val="1200"/>
                        <a:buFont typeface="Arial"/>
                        <a:buNone/>
                      </a:pPr>
                      <a:r>
                        <a:rPr b="0" i="0" lang="lv-LV" sz="1200" u="none" cap="none" strike="noStrike">
                          <a:solidFill>
                            <a:srgbClr val="000000"/>
                          </a:solidFill>
                          <a:latin typeface="Arial"/>
                          <a:ea typeface="Arial"/>
                          <a:cs typeface="Arial"/>
                          <a:sym typeface="Arial"/>
                        </a:rPr>
                        <a:t>3-</a:t>
                      </a:r>
                      <a:r>
                        <a:rPr lang="lv-LV" sz="1200" u="none" cap="none" strike="noStrike">
                          <a:latin typeface="Arial"/>
                          <a:ea typeface="Arial"/>
                          <a:cs typeface="Arial"/>
                          <a:sym typeface="Arial"/>
                        </a:rPr>
                        <a:t>naviģējiet karuseļa saturu ar navigācijas pogām.</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Jābūt iespējai pāriet uz nākamo vai iepriekšējo attēlu karuselī.</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48700">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1.4.</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Pārbaudīt navigāciju no karuseļa uz attiecīgo kategoriju vai produktu.</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NAV</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1-Atveriet mājas lapas sākumlapu.</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2-Noklikšķiniet uz attēlu karuselī. </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Jāpāriet uz izvēlētā attēla kategoriju vai konkrēto produktu.</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73025">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1.5.</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Navigācija pa kategorijām.</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NAV</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1-Atveriet mājas lapas sākumlapu.</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2-naviģējiet pa kategorijām</a:t>
                      </a:r>
                      <a:r>
                        <a:rPr lang="lv-LV" sz="1200">
                          <a:latin typeface="Arial"/>
                          <a:ea typeface="Arial"/>
                          <a:cs typeface="Arial"/>
                          <a:sym typeface="Arial"/>
                        </a:rPr>
                        <a:t>, izmantojot kategoriju nasaukumu pogas.</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Katrā kategorijā ir jāparāda tai piederošie vienumi.</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48700">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1.6.</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Pārbaudīt iespēju izvēlēties vienu produktu.</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NAV</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1-Atveriet mājas lapas sākumlapu.</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2-Izvelēties vienu produktu.</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Vajadzētu tikt novirzītiem uz konkrētā produkta lapu.</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48700">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1.7.</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Pārbaudīt iespēju apskatīt izvelētā produkta citus attēlus.</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NAV</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1-Atveriet mājas lapas sākumlapu.</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2-Izvelēties vienu produktu.</a:t>
                      </a:r>
                      <a:endParaRPr sz="1800" u="none" cap="none" strike="noStrike"/>
                    </a:p>
                    <a:p>
                      <a:pPr indent="0" lvl="0" marL="0" marR="0" rtl="0" algn="l">
                        <a:spcBef>
                          <a:spcPts val="0"/>
                        </a:spcBef>
                        <a:spcAft>
                          <a:spcPts val="0"/>
                        </a:spcAft>
                        <a:buClr>
                          <a:srgbClr val="000000"/>
                        </a:buClr>
                        <a:buSzPts val="1200"/>
                        <a:buFont typeface="Arial"/>
                        <a:buNone/>
                      </a:pPr>
                      <a:r>
                        <a:rPr b="0" i="0" lang="lv-LV" sz="1200" u="none" cap="none" strike="noStrike">
                          <a:solidFill>
                            <a:srgbClr val="000000"/>
                          </a:solidFill>
                          <a:latin typeface="Arial"/>
                          <a:ea typeface="Arial"/>
                          <a:cs typeface="Arial"/>
                          <a:sym typeface="Arial"/>
                        </a:rPr>
                        <a:t>3-Noklikšķiniet uz navigācijas pogām produkta attēlu karuselī.</a:t>
                      </a:r>
                      <a:endParaRPr sz="1800" u="none" cap="none" strike="noStrike"/>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Attēliem vajadzētu mainīties.</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48700">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1.8.</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Navigācija pa galvenajām izvēlnēm.</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NAV</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1-Atveriet mājas lapas sākumlapu.</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2-Noklikšķiniet uz pogu ar nosaukumu &lt;Contact&gt;, tad &lt;About us&gt; utt.</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Katrai pogai jāaktivizē atbilstošu funkcionalitāti, kas tai pieder.</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746075">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1.9.</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Apstiprināt preces pievienošanu grozam un pārbaudīt to groza lapā</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lv-LV" sz="1200" u="none" cap="none" strike="noStrike">
                          <a:latin typeface="Arial"/>
                          <a:ea typeface="Arial"/>
                          <a:cs typeface="Arial"/>
                          <a:sym typeface="Arial"/>
                        </a:rPr>
                        <a:t>NAV</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1-Atveriet mājas lapas sākumlapu.</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2-Noklikšķiniet vienu produktu.</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3-Noklikšķiniet uz pogu ar nosaukumu &lt;Add to cart&gt;.</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4-Iznirstošā logā izlasīt paziņojumu un nospiet &lt;Close&gt;.</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5-Pārbaudiet, vai prece ir veiksmīgi pievienota grozam, sadaļā &lt;Cart&gt;.</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Precei, kuru pievienojām, jābūt redzamai groza lapā ar nosaukumu &lt;Cart&gt;.</a:t>
                      </a:r>
                      <a:endParaRPr b="0" i="0" sz="1200" u="none" cap="none" strike="noStrike">
                        <a:solidFill>
                          <a:srgbClr val="000000"/>
                        </a:solidFill>
                        <a:latin typeface="Arial"/>
                        <a:ea typeface="Arial"/>
                        <a:cs typeface="Arial"/>
                        <a:sym typeface="Arial"/>
                      </a:endParaRPr>
                    </a:p>
                  </a:txBody>
                  <a:tcPr marT="4525" marB="0" marR="4525" marL="4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
        <p:nvSpPr>
          <p:cNvPr id="169" name="Google Shape;169;p4"/>
          <p:cNvSpPr txBox="1"/>
          <p:nvPr/>
        </p:nvSpPr>
        <p:spPr>
          <a:xfrm>
            <a:off x="3873500" y="230971"/>
            <a:ext cx="44422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lv-LV" sz="1800" u="none" cap="none" strike="noStrike">
                <a:solidFill>
                  <a:srgbClr val="000000"/>
                </a:solidFill>
                <a:latin typeface="Play"/>
                <a:ea typeface="Play"/>
                <a:cs typeface="Play"/>
                <a:sym typeface="Play"/>
              </a:rPr>
              <a:t>Preču pārlūkošana un meklēšana (Home)</a:t>
            </a:r>
            <a:endParaRPr sz="1800">
              <a:solidFill>
                <a:schemeClr val="dk1"/>
              </a:solidFill>
              <a:latin typeface="Play"/>
              <a:ea typeface="Play"/>
              <a:cs typeface="Play"/>
              <a:sym typeface="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9"/>
          <p:cNvPicPr preferRelativeResize="0"/>
          <p:nvPr/>
        </p:nvPicPr>
        <p:blipFill>
          <a:blip r:embed="rId3">
            <a:alphaModFix/>
          </a:blip>
          <a:stretch>
            <a:fillRect/>
          </a:stretch>
        </p:blipFill>
        <p:spPr>
          <a:xfrm>
            <a:off x="0" y="-57150"/>
            <a:ext cx="12192000" cy="6915150"/>
          </a:xfrm>
          <a:prstGeom prst="rect">
            <a:avLst/>
          </a:prstGeom>
          <a:noFill/>
          <a:ln>
            <a:noFill/>
          </a:ln>
        </p:spPr>
      </p:pic>
      <p:sp>
        <p:nvSpPr>
          <p:cNvPr id="175" name="Google Shape;175;p9"/>
          <p:cNvSpPr txBox="1"/>
          <p:nvPr/>
        </p:nvSpPr>
        <p:spPr>
          <a:xfrm>
            <a:off x="3606375" y="-298000"/>
            <a:ext cx="10127400" cy="10491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400"/>
              <a:buFont typeface="Arial"/>
              <a:buNone/>
            </a:pPr>
            <a:r>
              <a:rPr lang="lv-LV" sz="1800">
                <a:solidFill>
                  <a:schemeClr val="dk1"/>
                </a:solidFill>
                <a:latin typeface="Play"/>
                <a:ea typeface="Play"/>
                <a:cs typeface="Play"/>
                <a:sym typeface="Play"/>
              </a:rPr>
              <a:t>Klientu atbalsta formas aizpildīšana(Contact)</a:t>
            </a:r>
            <a:endParaRPr sz="1800">
              <a:solidFill>
                <a:schemeClr val="dk1"/>
              </a:solidFill>
              <a:latin typeface="Play"/>
              <a:ea typeface="Play"/>
              <a:cs typeface="Play"/>
              <a:sym typeface="Play"/>
            </a:endParaRPr>
          </a:p>
        </p:txBody>
      </p:sp>
      <p:graphicFrame>
        <p:nvGraphicFramePr>
          <p:cNvPr id="176" name="Google Shape;176;p9"/>
          <p:cNvGraphicFramePr/>
          <p:nvPr/>
        </p:nvGraphicFramePr>
        <p:xfrm>
          <a:off x="1557739" y="518806"/>
          <a:ext cx="3000000" cy="3000000"/>
        </p:xfrm>
        <a:graphic>
          <a:graphicData uri="http://schemas.openxmlformats.org/drawingml/2006/table">
            <a:tbl>
              <a:tblPr bandRow="1">
                <a:noFill/>
                <a:tableStyleId>{FA7BC20D-B7A1-4459-B743-0D5931AEECB5}</a:tableStyleId>
              </a:tblPr>
              <a:tblGrid>
                <a:gridCol w="753175"/>
                <a:gridCol w="2169200"/>
                <a:gridCol w="1429000"/>
                <a:gridCol w="2801325"/>
                <a:gridCol w="2870650"/>
              </a:tblGrid>
              <a:tr h="398425">
                <a:tc>
                  <a:txBody>
                    <a:bodyPr/>
                    <a:lstStyle/>
                    <a:p>
                      <a:pPr indent="0" lvl="0" marL="0" marR="0" rtl="0" algn="ctr">
                        <a:lnSpc>
                          <a:spcPct val="112500"/>
                        </a:lnSpc>
                        <a:spcBef>
                          <a:spcPts val="0"/>
                        </a:spcBef>
                        <a:spcAft>
                          <a:spcPts val="0"/>
                        </a:spcAft>
                        <a:buNone/>
                      </a:pPr>
                      <a:r>
                        <a:rPr b="1" i="0" lang="lv-LV" sz="1200">
                          <a:solidFill>
                            <a:srgbClr val="000000"/>
                          </a:solidFill>
                          <a:latin typeface="Arial"/>
                          <a:ea typeface="Arial"/>
                          <a:cs typeface="Arial"/>
                          <a:sym typeface="Arial"/>
                        </a:rPr>
                        <a:t>Nr.p.k.</a:t>
                      </a:r>
                      <a:endParaRPr b="0" i="0" sz="1800">
                        <a:solidFill>
                          <a:srgbClr val="000000"/>
                        </a:solidFill>
                        <a:latin typeface="Arial"/>
                        <a:ea typeface="Arial"/>
                        <a:cs typeface="Arial"/>
                        <a:sym typeface="Arial"/>
                      </a:endParaRPr>
                    </a:p>
                  </a:txBody>
                  <a:tcPr marT="45725" marB="45725" marR="27150" marL="2715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AEAEAE"/>
                    </a:solidFill>
                  </a:tcPr>
                </a:tc>
                <a:tc>
                  <a:txBody>
                    <a:bodyPr/>
                    <a:lstStyle/>
                    <a:p>
                      <a:pPr indent="0" lvl="0" marL="0" marR="0" rtl="0" algn="ctr">
                        <a:lnSpc>
                          <a:spcPct val="112500"/>
                        </a:lnSpc>
                        <a:spcBef>
                          <a:spcPts val="0"/>
                        </a:spcBef>
                        <a:spcAft>
                          <a:spcPts val="0"/>
                        </a:spcAft>
                        <a:buNone/>
                      </a:pPr>
                      <a:r>
                        <a:rPr b="1" i="0" lang="lv-LV" sz="1200" u="none" strike="noStrike">
                          <a:solidFill>
                            <a:srgbClr val="000000"/>
                          </a:solidFill>
                          <a:latin typeface="Arial"/>
                          <a:ea typeface="Arial"/>
                          <a:cs typeface="Arial"/>
                          <a:sym typeface="Arial"/>
                        </a:rPr>
                        <a:t>Testa</a:t>
                      </a:r>
                      <a:r>
                        <a:rPr b="0" i="0" lang="lv-LV" sz="1200" u="none" strike="noStrike">
                          <a:solidFill>
                            <a:srgbClr val="000000"/>
                          </a:solidFill>
                          <a:latin typeface="Arial"/>
                          <a:ea typeface="Arial"/>
                          <a:cs typeface="Arial"/>
                          <a:sym typeface="Arial"/>
                        </a:rPr>
                        <a:t> </a:t>
                      </a:r>
                      <a:r>
                        <a:rPr b="1" i="0" lang="lv-LV" sz="1200" u="none" strike="noStrike">
                          <a:solidFill>
                            <a:srgbClr val="000000"/>
                          </a:solidFill>
                          <a:latin typeface="Arial"/>
                          <a:ea typeface="Arial"/>
                          <a:cs typeface="Arial"/>
                          <a:sym typeface="Arial"/>
                        </a:rPr>
                        <a:t>gadījuma</a:t>
                      </a:r>
                      <a:r>
                        <a:rPr b="0" i="0" lang="lv-LV" sz="1200" u="none" strike="noStrike">
                          <a:solidFill>
                            <a:srgbClr val="000000"/>
                          </a:solidFill>
                          <a:latin typeface="Arial"/>
                          <a:ea typeface="Arial"/>
                          <a:cs typeface="Arial"/>
                          <a:sym typeface="Arial"/>
                        </a:rPr>
                        <a:t> </a:t>
                      </a:r>
                      <a:r>
                        <a:rPr b="1" i="0" lang="lv-LV" sz="1200" u="none" strike="noStrike">
                          <a:solidFill>
                            <a:srgbClr val="000000"/>
                          </a:solidFill>
                          <a:latin typeface="Arial"/>
                          <a:ea typeface="Arial"/>
                          <a:cs typeface="Arial"/>
                          <a:sym typeface="Arial"/>
                        </a:rPr>
                        <a:t>nosaukums</a:t>
                      </a:r>
                      <a:endParaRPr b="0" i="0" sz="1800">
                        <a:solidFill>
                          <a:srgbClr val="000000"/>
                        </a:solidFill>
                        <a:latin typeface="Arial"/>
                        <a:ea typeface="Arial"/>
                        <a:cs typeface="Arial"/>
                        <a:sym typeface="Arial"/>
                      </a:endParaRPr>
                    </a:p>
                  </a:txBody>
                  <a:tcPr marT="45725" marB="45725" marR="27150" marL="2715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AEAEAE"/>
                    </a:solidFill>
                  </a:tcPr>
                </a:tc>
                <a:tc>
                  <a:txBody>
                    <a:bodyPr/>
                    <a:lstStyle/>
                    <a:p>
                      <a:pPr indent="0" lvl="0" marL="0" marR="0" rtl="0" algn="ctr">
                        <a:lnSpc>
                          <a:spcPct val="112500"/>
                        </a:lnSpc>
                        <a:spcBef>
                          <a:spcPts val="0"/>
                        </a:spcBef>
                        <a:spcAft>
                          <a:spcPts val="0"/>
                        </a:spcAft>
                        <a:buNone/>
                      </a:pPr>
                      <a:r>
                        <a:rPr b="1" i="0" lang="lv-LV" sz="1200">
                          <a:solidFill>
                            <a:srgbClr val="000000"/>
                          </a:solidFill>
                          <a:latin typeface="Arial"/>
                          <a:ea typeface="Arial"/>
                          <a:cs typeface="Arial"/>
                          <a:sym typeface="Arial"/>
                        </a:rPr>
                        <a:t>Priekšnosacījums</a:t>
                      </a:r>
                      <a:endParaRPr b="0" i="0" sz="1800">
                        <a:solidFill>
                          <a:srgbClr val="000000"/>
                        </a:solidFill>
                        <a:latin typeface="Arial"/>
                        <a:ea typeface="Arial"/>
                        <a:cs typeface="Arial"/>
                        <a:sym typeface="Arial"/>
                      </a:endParaRPr>
                    </a:p>
                  </a:txBody>
                  <a:tcPr marT="45725" marB="45725" marR="27150" marL="2715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AEAEAE"/>
                    </a:solidFill>
                  </a:tcPr>
                </a:tc>
                <a:tc>
                  <a:txBody>
                    <a:bodyPr/>
                    <a:lstStyle/>
                    <a:p>
                      <a:pPr indent="0" lvl="0" marL="0" marR="0" rtl="0" algn="ctr">
                        <a:lnSpc>
                          <a:spcPct val="112500"/>
                        </a:lnSpc>
                        <a:spcBef>
                          <a:spcPts val="0"/>
                        </a:spcBef>
                        <a:spcAft>
                          <a:spcPts val="0"/>
                        </a:spcAft>
                        <a:buNone/>
                      </a:pPr>
                      <a:r>
                        <a:rPr b="1" i="0" lang="lv-LV" sz="1200">
                          <a:solidFill>
                            <a:srgbClr val="000000"/>
                          </a:solidFill>
                          <a:latin typeface="Arial"/>
                          <a:ea typeface="Arial"/>
                          <a:cs typeface="Arial"/>
                          <a:sym typeface="Arial"/>
                        </a:rPr>
                        <a:t>Soļi</a:t>
                      </a:r>
                      <a:endParaRPr b="0" i="0" sz="1800">
                        <a:solidFill>
                          <a:srgbClr val="000000"/>
                        </a:solidFill>
                        <a:latin typeface="Arial"/>
                        <a:ea typeface="Arial"/>
                        <a:cs typeface="Arial"/>
                        <a:sym typeface="Arial"/>
                      </a:endParaRPr>
                    </a:p>
                  </a:txBody>
                  <a:tcPr marT="45725" marB="45725" marR="27150" marL="2715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AEAEAE"/>
                    </a:solidFill>
                  </a:tcPr>
                </a:tc>
                <a:tc>
                  <a:txBody>
                    <a:bodyPr/>
                    <a:lstStyle/>
                    <a:p>
                      <a:pPr indent="0" lvl="0" marL="0" marR="0" rtl="0" algn="ctr">
                        <a:lnSpc>
                          <a:spcPct val="112500"/>
                        </a:lnSpc>
                        <a:spcBef>
                          <a:spcPts val="0"/>
                        </a:spcBef>
                        <a:spcAft>
                          <a:spcPts val="0"/>
                        </a:spcAft>
                        <a:buNone/>
                      </a:pPr>
                      <a:r>
                        <a:rPr b="1" i="0" lang="lv-LV" sz="1200" u="none" strike="noStrike">
                          <a:solidFill>
                            <a:srgbClr val="000000"/>
                          </a:solidFill>
                          <a:latin typeface="Arial"/>
                          <a:ea typeface="Arial"/>
                          <a:cs typeface="Arial"/>
                          <a:sym typeface="Arial"/>
                        </a:rPr>
                        <a:t>Paredzamais rezultāts</a:t>
                      </a:r>
                      <a:endParaRPr b="0" i="0" sz="1800">
                        <a:solidFill>
                          <a:srgbClr val="000000"/>
                        </a:solidFill>
                        <a:latin typeface="Arial"/>
                        <a:ea typeface="Arial"/>
                        <a:cs typeface="Arial"/>
                        <a:sym typeface="Arial"/>
                      </a:endParaRPr>
                    </a:p>
                  </a:txBody>
                  <a:tcPr marT="45725" marB="45725" marR="27150" marL="2715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AEAEAE"/>
                    </a:solidFill>
                  </a:tcPr>
                </a:tc>
              </a:tr>
              <a:tr h="1197600">
                <a:tc>
                  <a:txBody>
                    <a:bodyPr/>
                    <a:lstStyle/>
                    <a:p>
                      <a:pPr indent="0" lvl="0" marL="0" marR="0" rtl="0" algn="ctr">
                        <a:lnSpc>
                          <a:spcPct val="112500"/>
                        </a:lnSpc>
                        <a:spcBef>
                          <a:spcPts val="0"/>
                        </a:spcBef>
                        <a:spcAft>
                          <a:spcPts val="0"/>
                        </a:spcAft>
                        <a:buNone/>
                      </a:pPr>
                      <a:r>
                        <a:rPr b="0" i="0" lang="lv-LV" sz="1200" u="none" strike="noStrike">
                          <a:solidFill>
                            <a:srgbClr val="000000"/>
                          </a:solidFill>
                          <a:latin typeface="Arial"/>
                          <a:ea typeface="Arial"/>
                          <a:cs typeface="Arial"/>
                          <a:sym typeface="Arial"/>
                        </a:rPr>
                        <a:t>1.1.</a:t>
                      </a:r>
                      <a:endParaRPr b="0" i="0" sz="1800">
                        <a:solidFill>
                          <a:srgbClr val="000000"/>
                        </a:solidFill>
                        <a:latin typeface="Arial"/>
                        <a:ea typeface="Arial"/>
                        <a:cs typeface="Arial"/>
                        <a:sym typeface="Arial"/>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None/>
                      </a:pPr>
                      <a:r>
                        <a:rPr b="0" i="0" lang="lv-LV" sz="1200" u="none" strike="noStrike">
                          <a:solidFill>
                            <a:srgbClr val="000000"/>
                          </a:solidFill>
                          <a:latin typeface="Arial"/>
                          <a:ea typeface="Arial"/>
                          <a:cs typeface="Arial"/>
                          <a:sym typeface="Arial"/>
                        </a:rPr>
                        <a:t>Pārbaudīt kontaktu veidošanu, ievadot derīgus datus.</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ctr">
                        <a:lnSpc>
                          <a:spcPct val="112500"/>
                        </a:lnSpc>
                        <a:spcBef>
                          <a:spcPts val="0"/>
                        </a:spcBef>
                        <a:spcAft>
                          <a:spcPts val="0"/>
                        </a:spcAft>
                        <a:buNone/>
                      </a:pPr>
                      <a:r>
                        <a:rPr b="0" i="0" lang="lv-LV" sz="1200" u="none" strike="noStrike">
                          <a:solidFill>
                            <a:srgbClr val="000000"/>
                          </a:solidFill>
                          <a:latin typeface="Arial"/>
                          <a:ea typeface="Arial"/>
                          <a:cs typeface="Arial"/>
                          <a:sym typeface="Arial"/>
                        </a:rPr>
                        <a:t>N/A</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1-Atvērt vietnes sākumlapu</a:t>
                      </a:r>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2-Noklikšķināt uz kontaktu sadaļas</a:t>
                      </a:r>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3-Ievadīt kontaktpersonas e-pastu</a:t>
                      </a:r>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4-Ievadīt kontaktpersonas vārdu</a:t>
                      </a:r>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5-Ievadīt ziņojumu</a:t>
                      </a:r>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6-Noklikšķināt uz " Sūtīt ziņu" </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None/>
                      </a:pPr>
                      <a:r>
                        <a:rPr b="0" i="0" lang="lv-LV" sz="1200" u="none" strike="noStrike">
                          <a:solidFill>
                            <a:srgbClr val="000000"/>
                          </a:solidFill>
                          <a:latin typeface="Arial"/>
                          <a:ea typeface="Arial"/>
                          <a:cs typeface="Arial"/>
                          <a:sym typeface="Arial"/>
                        </a:rPr>
                        <a:t>Ziņojumam jābūt veiksmīgi nosūtītam</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r>
              <a:tr h="1002275">
                <a:tc>
                  <a:txBody>
                    <a:bodyPr/>
                    <a:lstStyle/>
                    <a:p>
                      <a:pPr indent="0" lvl="0" marL="0" marR="0" rtl="0" algn="ctr">
                        <a:lnSpc>
                          <a:spcPct val="112500"/>
                        </a:lnSpc>
                        <a:spcBef>
                          <a:spcPts val="0"/>
                        </a:spcBef>
                        <a:spcAft>
                          <a:spcPts val="0"/>
                        </a:spcAft>
                        <a:buNone/>
                      </a:pPr>
                      <a:r>
                        <a:rPr b="0" i="0" lang="lv-LV" sz="1200" u="none" strike="noStrike">
                          <a:solidFill>
                            <a:srgbClr val="000000"/>
                          </a:solidFill>
                          <a:latin typeface="Arial"/>
                          <a:ea typeface="Arial"/>
                          <a:cs typeface="Arial"/>
                          <a:sym typeface="Arial"/>
                        </a:rPr>
                        <a:t>1.2.</a:t>
                      </a:r>
                      <a:endParaRPr b="0" i="0" sz="1800">
                        <a:solidFill>
                          <a:srgbClr val="000000"/>
                        </a:solidFill>
                        <a:latin typeface="Arial"/>
                        <a:ea typeface="Arial"/>
                        <a:cs typeface="Arial"/>
                        <a:sym typeface="Arial"/>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None/>
                      </a:pPr>
                      <a:r>
                        <a:rPr b="0" i="0" lang="lv-LV" sz="1200" u="none" strike="noStrike">
                          <a:solidFill>
                            <a:srgbClr val="000000"/>
                          </a:solidFill>
                          <a:latin typeface="Arial"/>
                          <a:ea typeface="Arial"/>
                          <a:cs typeface="Arial"/>
                          <a:sym typeface="Arial"/>
                        </a:rPr>
                        <a:t>Pārbauda kontaktu veidošanu, atstājot kontaktpersonas vārdu tukšu</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ctr">
                        <a:lnSpc>
                          <a:spcPct val="112500"/>
                        </a:lnSpc>
                        <a:spcBef>
                          <a:spcPts val="0"/>
                        </a:spcBef>
                        <a:spcAft>
                          <a:spcPts val="0"/>
                        </a:spcAft>
                        <a:buNone/>
                      </a:pPr>
                      <a:r>
                        <a:rPr b="0" i="0" lang="lv-LV" sz="1200" u="none" strike="noStrike">
                          <a:solidFill>
                            <a:srgbClr val="000000"/>
                          </a:solidFill>
                          <a:latin typeface="Arial"/>
                          <a:ea typeface="Arial"/>
                          <a:cs typeface="Arial"/>
                          <a:sym typeface="Arial"/>
                        </a:rPr>
                        <a:t>N/A</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1-Atvērt vietnes sākumlapu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2-Noklikšķināt uz kontaktu sadaļas</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3-Ievadīt kontaktpersonas e-pastu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lang="lv-LV" sz="1200">
                          <a:solidFill>
                            <a:srgbClr val="000000"/>
                          </a:solidFill>
                          <a:latin typeface="Arial"/>
                          <a:ea typeface="Arial"/>
                          <a:cs typeface="Arial"/>
                          <a:sym typeface="Arial"/>
                        </a:rPr>
                        <a:t>4</a:t>
                      </a:r>
                      <a:r>
                        <a:rPr b="0" i="0" lang="lv-LV" sz="1200" u="none" strike="noStrike">
                          <a:solidFill>
                            <a:srgbClr val="000000"/>
                          </a:solidFill>
                          <a:latin typeface="Arial"/>
                          <a:ea typeface="Arial"/>
                          <a:cs typeface="Arial"/>
                          <a:sym typeface="Arial"/>
                        </a:rPr>
                        <a:t>-Ievadīt ziņojumu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lang="lv-LV" sz="1200">
                          <a:solidFill>
                            <a:srgbClr val="000000"/>
                          </a:solidFill>
                          <a:latin typeface="Arial"/>
                          <a:ea typeface="Arial"/>
                          <a:cs typeface="Arial"/>
                          <a:sym typeface="Arial"/>
                        </a:rPr>
                        <a:t>5</a:t>
                      </a:r>
                      <a:r>
                        <a:rPr b="0" i="0" lang="lv-LV" sz="1200" u="none" strike="noStrike">
                          <a:solidFill>
                            <a:srgbClr val="000000"/>
                          </a:solidFill>
                          <a:latin typeface="Arial"/>
                          <a:ea typeface="Arial"/>
                          <a:cs typeface="Arial"/>
                          <a:sym typeface="Arial"/>
                        </a:rPr>
                        <a:t>-Noklikšķināt uz " Sūtīt ziņu" </a:t>
                      </a:r>
                      <a:endParaRPr sz="1800"/>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None/>
                      </a:pPr>
                      <a:r>
                        <a:rPr b="0" i="0" lang="lv-LV" sz="1200" u="none" strike="noStrike">
                          <a:solidFill>
                            <a:srgbClr val="000000"/>
                          </a:solidFill>
                          <a:latin typeface="Arial"/>
                          <a:ea typeface="Arial"/>
                          <a:cs typeface="Arial"/>
                          <a:sym typeface="Arial"/>
                        </a:rPr>
                        <a:t>Ziņojumu nevarēs nosūtīt, jo nav ievadīts kontaktpersonas vārds</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r>
              <a:tr h="1002275">
                <a:tc>
                  <a:txBody>
                    <a:bodyPr/>
                    <a:lstStyle/>
                    <a:p>
                      <a:pPr indent="0" lvl="0" marL="0" marR="0" rtl="0" algn="ctr">
                        <a:lnSpc>
                          <a:spcPct val="112500"/>
                        </a:lnSpc>
                        <a:spcBef>
                          <a:spcPts val="0"/>
                        </a:spcBef>
                        <a:spcAft>
                          <a:spcPts val="0"/>
                        </a:spcAft>
                        <a:buNone/>
                      </a:pPr>
                      <a:r>
                        <a:rPr b="0" i="0" lang="lv-LV" sz="1200" u="none" strike="noStrike">
                          <a:solidFill>
                            <a:srgbClr val="000000"/>
                          </a:solidFill>
                          <a:latin typeface="Arial"/>
                          <a:ea typeface="Arial"/>
                          <a:cs typeface="Arial"/>
                          <a:sym typeface="Arial"/>
                        </a:rPr>
                        <a:t>1.3.</a:t>
                      </a:r>
                      <a:endParaRPr b="0" i="0" sz="1800">
                        <a:solidFill>
                          <a:srgbClr val="000000"/>
                        </a:solidFill>
                        <a:latin typeface="Arial"/>
                        <a:ea typeface="Arial"/>
                        <a:cs typeface="Arial"/>
                        <a:sym typeface="Arial"/>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None/>
                      </a:pPr>
                      <a:r>
                        <a:rPr b="0" i="0" lang="lv-LV" sz="1200" u="none" strike="noStrike">
                          <a:solidFill>
                            <a:srgbClr val="000000"/>
                          </a:solidFill>
                          <a:latin typeface="Arial"/>
                          <a:ea typeface="Arial"/>
                          <a:cs typeface="Arial"/>
                          <a:sym typeface="Arial"/>
                        </a:rPr>
                        <a:t>Pārbaudīt kontaktu veidošanu, atstājot kontaktpersonas e-pastu tukšu</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ctr">
                        <a:lnSpc>
                          <a:spcPct val="112500"/>
                        </a:lnSpc>
                        <a:spcBef>
                          <a:spcPts val="0"/>
                        </a:spcBef>
                        <a:spcAft>
                          <a:spcPts val="0"/>
                        </a:spcAft>
                        <a:buNone/>
                      </a:pPr>
                      <a:r>
                        <a:rPr b="0" i="0" lang="lv-LV" sz="1200" u="none" strike="noStrike">
                          <a:solidFill>
                            <a:srgbClr val="000000"/>
                          </a:solidFill>
                          <a:latin typeface="Arial"/>
                          <a:ea typeface="Arial"/>
                          <a:cs typeface="Arial"/>
                          <a:sym typeface="Arial"/>
                        </a:rPr>
                        <a:t>N/A</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1-Atvērt vietnes sākumlapu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2-Noklikšķināt uz kontaktu sadaļas</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lang="lv-LV" sz="1200">
                          <a:solidFill>
                            <a:srgbClr val="000000"/>
                          </a:solidFill>
                          <a:latin typeface="Arial"/>
                          <a:ea typeface="Arial"/>
                          <a:cs typeface="Arial"/>
                          <a:sym typeface="Arial"/>
                        </a:rPr>
                        <a:t>3</a:t>
                      </a:r>
                      <a:r>
                        <a:rPr b="0" i="0" lang="lv-LV" sz="1200" u="none" strike="noStrike">
                          <a:solidFill>
                            <a:srgbClr val="000000"/>
                          </a:solidFill>
                          <a:latin typeface="Arial"/>
                          <a:ea typeface="Arial"/>
                          <a:cs typeface="Arial"/>
                          <a:sym typeface="Arial"/>
                        </a:rPr>
                        <a:t>-Ievadīt kontaktpersonas vārdu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lang="lv-LV" sz="1200">
                          <a:solidFill>
                            <a:srgbClr val="000000"/>
                          </a:solidFill>
                          <a:latin typeface="Arial"/>
                          <a:ea typeface="Arial"/>
                          <a:cs typeface="Arial"/>
                          <a:sym typeface="Arial"/>
                        </a:rPr>
                        <a:t>4</a:t>
                      </a:r>
                      <a:r>
                        <a:rPr b="0" i="0" lang="lv-LV" sz="1200" u="none" strike="noStrike">
                          <a:solidFill>
                            <a:srgbClr val="000000"/>
                          </a:solidFill>
                          <a:latin typeface="Arial"/>
                          <a:ea typeface="Arial"/>
                          <a:cs typeface="Arial"/>
                          <a:sym typeface="Arial"/>
                        </a:rPr>
                        <a:t>-Ievadīt ziņojumu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lang="lv-LV" sz="1200">
                          <a:solidFill>
                            <a:srgbClr val="000000"/>
                          </a:solidFill>
                          <a:latin typeface="Arial"/>
                          <a:ea typeface="Arial"/>
                          <a:cs typeface="Arial"/>
                          <a:sym typeface="Arial"/>
                        </a:rPr>
                        <a:t>5</a:t>
                      </a:r>
                      <a:r>
                        <a:rPr b="0" i="0" lang="lv-LV" sz="1200" u="none" strike="noStrike">
                          <a:solidFill>
                            <a:srgbClr val="000000"/>
                          </a:solidFill>
                          <a:latin typeface="Arial"/>
                          <a:ea typeface="Arial"/>
                          <a:cs typeface="Arial"/>
                          <a:sym typeface="Arial"/>
                        </a:rPr>
                        <a:t>-Noklikšķināt uz " Sūtīt ziņu" </a:t>
                      </a:r>
                      <a:endParaRPr sz="1800"/>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Ziņojumu nevarēs nosūtīt, jo nav ievadīts kontaktpersonas e-pasts</a:t>
                      </a:r>
                      <a:endParaRPr sz="1800"/>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r>
              <a:tr h="1002275">
                <a:tc>
                  <a:txBody>
                    <a:bodyPr/>
                    <a:lstStyle/>
                    <a:p>
                      <a:pPr indent="0" lvl="0" marL="0" marR="0" rtl="0" algn="ctr">
                        <a:lnSpc>
                          <a:spcPct val="112500"/>
                        </a:lnSpc>
                        <a:spcBef>
                          <a:spcPts val="0"/>
                        </a:spcBef>
                        <a:spcAft>
                          <a:spcPts val="0"/>
                        </a:spcAft>
                        <a:buNone/>
                      </a:pPr>
                      <a:r>
                        <a:rPr b="0" i="0" lang="lv-LV" sz="1200" u="none" strike="noStrike">
                          <a:solidFill>
                            <a:srgbClr val="000000"/>
                          </a:solidFill>
                          <a:latin typeface="Arial"/>
                          <a:ea typeface="Arial"/>
                          <a:cs typeface="Arial"/>
                          <a:sym typeface="Arial"/>
                        </a:rPr>
                        <a:t>1.4.</a:t>
                      </a:r>
                      <a:endParaRPr b="0" i="0" sz="1800">
                        <a:solidFill>
                          <a:srgbClr val="000000"/>
                        </a:solidFill>
                        <a:latin typeface="Arial"/>
                        <a:ea typeface="Arial"/>
                        <a:cs typeface="Arial"/>
                        <a:sym typeface="Arial"/>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None/>
                      </a:pPr>
                      <a:r>
                        <a:rPr b="0" i="0" lang="lv-LV" sz="1200" u="none" strike="noStrike">
                          <a:solidFill>
                            <a:srgbClr val="000000"/>
                          </a:solidFill>
                          <a:latin typeface="Arial"/>
                          <a:ea typeface="Arial"/>
                          <a:cs typeface="Arial"/>
                          <a:sym typeface="Arial"/>
                        </a:rPr>
                        <a:t>Pārbaudīt kontaktu veidošanu, atstājot ziņojumu tukšu</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ctr">
                        <a:lnSpc>
                          <a:spcPct val="112500"/>
                        </a:lnSpc>
                        <a:spcBef>
                          <a:spcPts val="0"/>
                        </a:spcBef>
                        <a:spcAft>
                          <a:spcPts val="0"/>
                        </a:spcAft>
                        <a:buNone/>
                      </a:pPr>
                      <a:r>
                        <a:rPr b="0" i="0" lang="lv-LV" sz="1200" u="none" strike="noStrike">
                          <a:solidFill>
                            <a:srgbClr val="000000"/>
                          </a:solidFill>
                          <a:latin typeface="Arial"/>
                          <a:ea typeface="Arial"/>
                          <a:cs typeface="Arial"/>
                          <a:sym typeface="Arial"/>
                        </a:rPr>
                        <a:t>N/A</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1-Atvērt vietnes sākumlapu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2-Noklikšķināt uz kontaktu sadaļas</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3-Ievadīt kontaktpersonas e-pastu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4-Ievadīt kontaktpersonas vārdu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lang="lv-LV" sz="1200">
                          <a:solidFill>
                            <a:srgbClr val="000000"/>
                          </a:solidFill>
                          <a:latin typeface="Arial"/>
                          <a:ea typeface="Arial"/>
                          <a:cs typeface="Arial"/>
                          <a:sym typeface="Arial"/>
                        </a:rPr>
                        <a:t>5</a:t>
                      </a:r>
                      <a:r>
                        <a:rPr b="0" i="0" lang="lv-LV" sz="1200" u="none" strike="noStrike">
                          <a:solidFill>
                            <a:srgbClr val="000000"/>
                          </a:solidFill>
                          <a:latin typeface="Arial"/>
                          <a:ea typeface="Arial"/>
                          <a:cs typeface="Arial"/>
                          <a:sym typeface="Arial"/>
                        </a:rPr>
                        <a:t>-Noklikšķināt uz " Sūtīt ziņu" </a:t>
                      </a:r>
                      <a:endParaRPr sz="1800"/>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Ziņojumu nevarēs nosūtīt ja ziņojuma lauks būs tukšs</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r>
              <a:tr h="1197600">
                <a:tc>
                  <a:txBody>
                    <a:bodyPr/>
                    <a:lstStyle/>
                    <a:p>
                      <a:pPr indent="0" lvl="0" marL="0" marR="0" rtl="0" algn="ctr">
                        <a:lnSpc>
                          <a:spcPct val="112500"/>
                        </a:lnSpc>
                        <a:spcBef>
                          <a:spcPts val="0"/>
                        </a:spcBef>
                        <a:spcAft>
                          <a:spcPts val="0"/>
                        </a:spcAft>
                        <a:buNone/>
                      </a:pPr>
                      <a:r>
                        <a:rPr b="0" i="0" lang="lv-LV" sz="1200" u="none" strike="noStrike">
                          <a:solidFill>
                            <a:srgbClr val="000000"/>
                          </a:solidFill>
                          <a:latin typeface="Arial"/>
                          <a:ea typeface="Arial"/>
                          <a:cs typeface="Arial"/>
                          <a:sym typeface="Arial"/>
                        </a:rPr>
                        <a:t>1.5.</a:t>
                      </a:r>
                      <a:endParaRPr b="0" i="0" sz="1800">
                        <a:solidFill>
                          <a:srgbClr val="000000"/>
                        </a:solidFill>
                        <a:latin typeface="Arial"/>
                        <a:ea typeface="Arial"/>
                        <a:cs typeface="Arial"/>
                        <a:sym typeface="Arial"/>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None/>
                      </a:pPr>
                      <a:r>
                        <a:rPr b="0" i="0" lang="lv-LV" sz="1200" u="none" strike="noStrike">
                          <a:solidFill>
                            <a:srgbClr val="000000"/>
                          </a:solidFill>
                          <a:latin typeface="Arial"/>
                          <a:ea typeface="Arial"/>
                          <a:cs typeface="Arial"/>
                          <a:sym typeface="Arial"/>
                        </a:rPr>
                        <a:t>Pārbaudīt kontaktu veidošanu, ievadot nepareizu e-pastu</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ctr">
                        <a:lnSpc>
                          <a:spcPct val="112500"/>
                        </a:lnSpc>
                        <a:spcBef>
                          <a:spcPts val="0"/>
                        </a:spcBef>
                        <a:spcAft>
                          <a:spcPts val="0"/>
                        </a:spcAft>
                        <a:buNone/>
                      </a:pPr>
                      <a:r>
                        <a:rPr b="0" i="0" lang="lv-LV" sz="1200" u="none" strike="noStrike">
                          <a:solidFill>
                            <a:srgbClr val="000000"/>
                          </a:solidFill>
                          <a:latin typeface="Arial"/>
                          <a:ea typeface="Arial"/>
                          <a:cs typeface="Arial"/>
                          <a:sym typeface="Arial"/>
                        </a:rPr>
                        <a:t>N/A</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1-Atvērt vietnes sākumlapu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2-Noklikšķināt uz kontaktu sadaļas</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3-Ievadīt kontaktpersonas e-pastu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4-Ievadīt kontaktpersonas vārdu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5-Ievadīt ziņojumu</a:t>
                      </a:r>
                      <a:endParaRPr b="0" i="0" sz="1200" u="none" strike="noStrike">
                        <a:solidFill>
                          <a:srgbClr val="000000"/>
                        </a:solidFill>
                        <a:latin typeface="Arial"/>
                        <a:ea typeface="Arial"/>
                        <a:cs typeface="Arial"/>
                        <a:sym typeface="Arial"/>
                      </a:endParaRPr>
                    </a:p>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6-Noklikšķināt uz " Sūtīt ziņu" </a:t>
                      </a:r>
                      <a:endParaRPr sz="1800"/>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c>
                  <a:txBody>
                    <a:bodyPr/>
                    <a:lstStyle/>
                    <a:p>
                      <a:pPr indent="0" lvl="0" marL="0" marR="0" rtl="0" algn="l">
                        <a:lnSpc>
                          <a:spcPct val="1125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Ziņojumu nevarēs nosūtīt ja būs norādīts nepareizs e-pasts.</a:t>
                      </a:r>
                      <a:endParaRPr/>
                    </a:p>
                  </a:txBody>
                  <a:tcPr marT="4300" marB="45725" marR="4300" marL="4300" anchor="ctr">
                    <a:lnL cap="flat" cmpd="sng" w="12050">
                      <a:solidFill>
                        <a:srgbClr val="000000"/>
                      </a:solidFill>
                      <a:prstDash val="solid"/>
                      <a:round/>
                      <a:headEnd len="sm" w="sm" type="none"/>
                      <a:tailEnd len="sm" w="sm" type="none"/>
                    </a:lnL>
                    <a:lnR cap="flat" cmpd="sng" w="12050">
                      <a:solidFill>
                        <a:srgbClr val="000000"/>
                      </a:solidFill>
                      <a:prstDash val="solid"/>
                      <a:round/>
                      <a:headEnd len="sm" w="sm" type="none"/>
                      <a:tailEnd len="sm" w="sm" type="none"/>
                    </a:lnR>
                    <a:lnT cap="flat" cmpd="sng" w="12050">
                      <a:solidFill>
                        <a:srgbClr val="000000"/>
                      </a:solidFill>
                      <a:prstDash val="solid"/>
                      <a:round/>
                      <a:headEnd len="sm" w="sm" type="none"/>
                      <a:tailEnd len="sm" w="sm" type="none"/>
                    </a:lnT>
                    <a:lnB cap="flat" cmpd="sng" w="12050">
                      <a:solidFill>
                        <a:srgbClr val="000000"/>
                      </a:solidFill>
                      <a:prstDash val="solid"/>
                      <a:round/>
                      <a:headEnd len="sm" w="sm" type="none"/>
                      <a:tailEnd len="sm" w="sm" type="none"/>
                    </a:lnB>
                    <a:solidFill>
                      <a:srgbClr val="E8E8E8"/>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6"/>
          <p:cNvPicPr preferRelativeResize="0"/>
          <p:nvPr/>
        </p:nvPicPr>
        <p:blipFill>
          <a:blip r:embed="rId3">
            <a:alphaModFix/>
          </a:blip>
          <a:stretch>
            <a:fillRect/>
          </a:stretch>
        </p:blipFill>
        <p:spPr>
          <a:xfrm>
            <a:off x="0" y="-57150"/>
            <a:ext cx="12192000" cy="6915150"/>
          </a:xfrm>
          <a:prstGeom prst="rect">
            <a:avLst/>
          </a:prstGeom>
          <a:noFill/>
          <a:ln>
            <a:noFill/>
          </a:ln>
        </p:spPr>
      </p:pic>
      <p:graphicFrame>
        <p:nvGraphicFramePr>
          <p:cNvPr id="182" name="Google Shape;182;p6"/>
          <p:cNvGraphicFramePr/>
          <p:nvPr/>
        </p:nvGraphicFramePr>
        <p:xfrm>
          <a:off x="142034" y="882496"/>
          <a:ext cx="3000000" cy="3000000"/>
        </p:xfrm>
        <a:graphic>
          <a:graphicData uri="http://schemas.openxmlformats.org/drawingml/2006/table">
            <a:tbl>
              <a:tblPr>
                <a:noFill/>
                <a:tableStyleId>{08AEA7FD-A0F9-4F5D-BCEE-ED64604F069D}</a:tableStyleId>
              </a:tblPr>
              <a:tblGrid>
                <a:gridCol w="593475"/>
                <a:gridCol w="2960650"/>
                <a:gridCol w="934275"/>
                <a:gridCol w="4205450"/>
                <a:gridCol w="3214100"/>
              </a:tblGrid>
              <a:tr h="254900">
                <a:tc>
                  <a:txBody>
                    <a:bodyPr/>
                    <a:lstStyle/>
                    <a:p>
                      <a:pPr indent="0" lvl="0" marL="0" marR="0" rtl="0" algn="ctr">
                        <a:spcBef>
                          <a:spcPts val="0"/>
                        </a:spcBef>
                        <a:spcAft>
                          <a:spcPts val="0"/>
                        </a:spcAft>
                        <a:buNone/>
                      </a:pPr>
                      <a:r>
                        <a:rPr b="1" lang="lv-LV" sz="1200" u="none" cap="none" strike="noStrike"/>
                        <a:t>Nr.p.k.</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b="1" i="0" lang="lv-LV" sz="1200" u="none" cap="none" strike="noStrike">
                          <a:latin typeface="Arial"/>
                          <a:ea typeface="Arial"/>
                          <a:cs typeface="Arial"/>
                          <a:sym typeface="Arial"/>
                        </a:rPr>
                        <a:t>Testa</a:t>
                      </a:r>
                      <a:r>
                        <a:rPr b="0" i="0" lang="lv-LV" sz="1200" u="none" cap="none" strike="noStrike">
                          <a:latin typeface="Arial"/>
                          <a:ea typeface="Arial"/>
                          <a:cs typeface="Arial"/>
                          <a:sym typeface="Arial"/>
                        </a:rPr>
                        <a:t> </a:t>
                      </a:r>
                      <a:r>
                        <a:rPr b="1" i="0" lang="lv-LV" sz="1200" u="none" cap="none" strike="noStrike">
                          <a:latin typeface="Arial"/>
                          <a:ea typeface="Arial"/>
                          <a:cs typeface="Arial"/>
                          <a:sym typeface="Arial"/>
                        </a:rPr>
                        <a:t>gadījuma</a:t>
                      </a:r>
                      <a:r>
                        <a:rPr b="0" i="0" lang="lv-LV" sz="1200" u="none" cap="none" strike="noStrike">
                          <a:latin typeface="Arial"/>
                          <a:ea typeface="Arial"/>
                          <a:cs typeface="Arial"/>
                          <a:sym typeface="Arial"/>
                        </a:rPr>
                        <a:t> </a:t>
                      </a:r>
                      <a:r>
                        <a:rPr b="1" i="0" lang="lv-LV" sz="1200" u="none" cap="none" strike="noStrike">
                          <a:latin typeface="Arial"/>
                          <a:ea typeface="Arial"/>
                          <a:cs typeface="Arial"/>
                          <a:sym typeface="Arial"/>
                        </a:rPr>
                        <a:t>nosaukums</a:t>
                      </a:r>
                      <a:endParaRPr b="1" sz="1200" u="none" cap="none" strike="noStrike"/>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Clr>
                          <a:schemeClr val="dk1"/>
                        </a:buClr>
                        <a:buSzPts val="1200"/>
                        <a:buFont typeface="Arial"/>
                        <a:buNone/>
                      </a:pPr>
                      <a:r>
                        <a:rPr b="1" lang="lv-LV" sz="1200" u="none" cap="none" strike="noStrike">
                          <a:solidFill>
                            <a:schemeClr val="dk1"/>
                          </a:solidFill>
                          <a:latin typeface="Arial"/>
                          <a:ea typeface="Arial"/>
                          <a:cs typeface="Arial"/>
                          <a:sym typeface="Arial"/>
                        </a:rPr>
                        <a:t>Priekšnosacījums</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lang="lv-LV" sz="1200" u="none" cap="none" strike="noStrike"/>
                        <a:t>Soļi</a:t>
                      </a:r>
                      <a:endParaRPr/>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c>
                  <a:txBody>
                    <a:bodyPr/>
                    <a:lstStyle/>
                    <a:p>
                      <a:pPr indent="0" lvl="0" marL="0" marR="0" rtl="0" algn="ctr">
                        <a:spcBef>
                          <a:spcPts val="0"/>
                        </a:spcBef>
                        <a:spcAft>
                          <a:spcPts val="0"/>
                        </a:spcAft>
                        <a:buNone/>
                      </a:pPr>
                      <a:r>
                        <a:rPr b="1" i="0" lang="lv-LV" sz="1200" u="none" cap="none" strike="noStrike">
                          <a:solidFill>
                            <a:schemeClr val="dk1"/>
                          </a:solidFill>
                          <a:latin typeface="Arial"/>
                          <a:ea typeface="Arial"/>
                          <a:cs typeface="Arial"/>
                          <a:sym typeface="Arial"/>
                        </a:rPr>
                        <a:t>Paredzamais rezultāts</a:t>
                      </a:r>
                      <a:endParaRPr b="1" sz="1200" u="none" cap="none" strike="noStrike"/>
                    </a:p>
                  </a:txBody>
                  <a:tcPr marT="0" marB="0" marR="28575" marL="2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EAEAE"/>
                    </a:solidFill>
                  </a:tcPr>
                </a:tc>
              </a:tr>
              <a:tr h="614725">
                <a:tc>
                  <a:txBody>
                    <a:bodyPr/>
                    <a:lstStyle/>
                    <a:p>
                      <a:pPr indent="0" lvl="0" marL="0" marR="0" rtl="0" algn="ctr">
                        <a:spcBef>
                          <a:spcPts val="0"/>
                        </a:spcBef>
                        <a:spcAft>
                          <a:spcPts val="0"/>
                        </a:spcAft>
                        <a:buNone/>
                      </a:pPr>
                      <a:r>
                        <a:rPr b="0" i="0" lang="lv-LV" sz="1200" u="none" cap="none" strike="noStrike">
                          <a:solidFill>
                            <a:srgbClr val="000000"/>
                          </a:solidFill>
                          <a:latin typeface="Arial"/>
                          <a:ea typeface="Arial"/>
                          <a:cs typeface="Arial"/>
                          <a:sym typeface="Arial"/>
                        </a:rPr>
                        <a:t>3.1.</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cap="none" strike="noStrike">
                          <a:solidFill>
                            <a:srgbClr val="000000"/>
                          </a:solidFill>
                          <a:latin typeface="Arial"/>
                          <a:ea typeface="Arial"/>
                          <a:cs typeface="Arial"/>
                          <a:sym typeface="Arial"/>
                        </a:rPr>
                        <a:t>Pārbaudiet izvēlnes ar nosaukumu &lt;About us&gt; lietotāja interfeisu, pārvietojot peles kursoru uz attiecīgo pogu.</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0" i="0" lang="lv-LV" sz="1200" u="none" cap="none" strike="noStrike">
                          <a:solidFill>
                            <a:srgbClr val="000000"/>
                          </a:solidFill>
                          <a:latin typeface="Arial"/>
                          <a:ea typeface="Arial"/>
                          <a:cs typeface="Arial"/>
                          <a:sym typeface="Arial"/>
                        </a:rPr>
                        <a:t>NAV</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u="none" cap="none" strike="noStrike">
                          <a:latin typeface="Arial"/>
                          <a:ea typeface="Arial"/>
                          <a:cs typeface="Arial"/>
                          <a:sym typeface="Arial"/>
                        </a:rPr>
                        <a:t>1-Atveriet mājas lapas sākumlapu.</a:t>
                      </a:r>
                      <a:br>
                        <a:rPr lang="lv-LV" sz="1200" u="none" cap="none" strike="noStrike">
                          <a:latin typeface="Arial"/>
                          <a:ea typeface="Arial"/>
                          <a:cs typeface="Arial"/>
                          <a:sym typeface="Arial"/>
                        </a:rPr>
                      </a:br>
                      <a:r>
                        <a:rPr lang="lv-LV" sz="1200" u="none" cap="none" strike="noStrike">
                          <a:latin typeface="Arial"/>
                          <a:ea typeface="Arial"/>
                          <a:cs typeface="Arial"/>
                          <a:sym typeface="Arial"/>
                        </a:rPr>
                        <a:t>2-Peles kursoru pārvietot uz pogu ar nosaukumu &lt;About us&gt;</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Peles kursoram jānomainās no bultiņas uz rociņu un izvēlnes nosaukuma tekstam &lt;About us&gt;  jāiezīmējas citā krāsā.</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455025">
                <a:tc>
                  <a:txBody>
                    <a:bodyPr/>
                    <a:lstStyle/>
                    <a:p>
                      <a:pPr indent="0" lvl="0" marL="0" marR="0" rtl="0" algn="ctr">
                        <a:spcBef>
                          <a:spcPts val="0"/>
                        </a:spcBef>
                        <a:spcAft>
                          <a:spcPts val="0"/>
                        </a:spcAft>
                        <a:buNone/>
                      </a:pPr>
                      <a:r>
                        <a:rPr b="0" i="0" lang="lv-LV" sz="1200" u="none" strike="noStrike">
                          <a:solidFill>
                            <a:srgbClr val="000000"/>
                          </a:solidFill>
                          <a:latin typeface="Arial"/>
                          <a:ea typeface="Arial"/>
                          <a:cs typeface="Arial"/>
                          <a:sym typeface="Arial"/>
                        </a:rPr>
                        <a:t>3.2.</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Pārbaudiet izvēlnes ar nosaukumu &lt;About us&gt; atvēršanu.</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NAV</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lv-LV" sz="1200">
                          <a:latin typeface="Arial"/>
                          <a:ea typeface="Arial"/>
                          <a:cs typeface="Arial"/>
                          <a:sym typeface="Arial"/>
                        </a:rPr>
                        <a:t>1-Atveriet mājas lapas sākumlapu.</a:t>
                      </a:r>
                      <a:br>
                        <a:rPr lang="lv-LV" sz="1200">
                          <a:latin typeface="Arial"/>
                          <a:ea typeface="Arial"/>
                          <a:cs typeface="Arial"/>
                          <a:sym typeface="Arial"/>
                        </a:rPr>
                      </a:br>
                      <a:r>
                        <a:rPr lang="lv-LV" sz="1200">
                          <a:latin typeface="Arial"/>
                          <a:ea typeface="Arial"/>
                          <a:cs typeface="Arial"/>
                          <a:sym typeface="Arial"/>
                        </a:rPr>
                        <a:t>2-Noklikšķiniet uz pogu ar nosaukumu &lt;About us&gt;</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Iznirstošā logā jābūt pieejamam izvēlnes &lt;About us&gt; saturam.</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456525">
                <a:tc>
                  <a:txBody>
                    <a:bodyPr/>
                    <a:lstStyle/>
                    <a:p>
                      <a:pPr indent="0" lvl="0" marL="0" marR="0" rtl="0" algn="ctr">
                        <a:spcBef>
                          <a:spcPts val="0"/>
                        </a:spcBef>
                        <a:spcAft>
                          <a:spcPts val="0"/>
                        </a:spcAft>
                        <a:buNone/>
                      </a:pPr>
                      <a:r>
                        <a:rPr b="0" i="0" lang="lv-LV" sz="1200" u="none" strike="noStrike">
                          <a:solidFill>
                            <a:srgbClr val="000000"/>
                          </a:solidFill>
                          <a:latin typeface="Arial"/>
                          <a:ea typeface="Arial"/>
                          <a:cs typeface="Arial"/>
                          <a:sym typeface="Arial"/>
                        </a:rPr>
                        <a:t>3.3.</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Pārbaudiet izvēlnes </a:t>
                      </a:r>
                      <a:r>
                        <a:rPr lang="lv-LV" sz="1200">
                          <a:latin typeface="Arial"/>
                          <a:ea typeface="Arial"/>
                          <a:cs typeface="Arial"/>
                          <a:sym typeface="Arial"/>
                        </a:rPr>
                        <a:t>loga &lt;About us&gt;</a:t>
                      </a:r>
                      <a:r>
                        <a:rPr lang="lv-LV" sz="1200">
                          <a:solidFill>
                            <a:srgbClr val="000000"/>
                          </a:solidFill>
                          <a:latin typeface="Arial"/>
                          <a:ea typeface="Arial"/>
                          <a:cs typeface="Arial"/>
                          <a:sym typeface="Arial"/>
                        </a:rPr>
                        <a:t> aizveršanu.</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i="0" lang="lv-LV" sz="1200" u="none" strike="noStrike">
                          <a:solidFill>
                            <a:srgbClr val="000000"/>
                          </a:solidFill>
                          <a:latin typeface="Arial"/>
                          <a:ea typeface="Arial"/>
                          <a:cs typeface="Arial"/>
                          <a:sym typeface="Arial"/>
                        </a:rPr>
                        <a:t>NAV</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lv-LV" sz="1200">
                          <a:latin typeface="Arial"/>
                          <a:ea typeface="Arial"/>
                          <a:cs typeface="Arial"/>
                          <a:sym typeface="Arial"/>
                        </a:rPr>
                        <a:t>1-Sākumlapā noklikšķiniet uz pogu ar nosaukumu &lt;About us&gt;</a:t>
                      </a:r>
                      <a:endParaRPr/>
                    </a:p>
                    <a:p>
                      <a:pPr indent="0" lvl="0" marL="0" marR="0" rtl="0" algn="l">
                        <a:lnSpc>
                          <a:spcPct val="100000"/>
                        </a:lnSpc>
                        <a:spcBef>
                          <a:spcPts val="0"/>
                        </a:spcBef>
                        <a:spcAft>
                          <a:spcPts val="0"/>
                        </a:spcAft>
                        <a:buClr>
                          <a:schemeClr val="dk1"/>
                        </a:buClr>
                        <a:buSzPts val="1200"/>
                        <a:buFont typeface="Arial"/>
                        <a:buNone/>
                      </a:pPr>
                      <a:r>
                        <a:rPr lang="lv-LV" sz="1200">
                          <a:latin typeface="Arial"/>
                          <a:ea typeface="Arial"/>
                          <a:cs typeface="Arial"/>
                          <a:sym typeface="Arial"/>
                        </a:rPr>
                        <a:t>2-Aizvēriet iznirstošu logu ar nosaukumu &lt;About us&gt;</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L</a:t>
                      </a:r>
                      <a:r>
                        <a:rPr lang="lv-LV" sz="1200">
                          <a:latin typeface="Arial"/>
                          <a:ea typeface="Arial"/>
                          <a:cs typeface="Arial"/>
                          <a:sym typeface="Arial"/>
                        </a:rPr>
                        <a:t>ogam jāa</a:t>
                      </a:r>
                      <a:r>
                        <a:rPr lang="lv-LV" sz="1200">
                          <a:latin typeface="Arial"/>
                          <a:ea typeface="Arial"/>
                          <a:cs typeface="Arial"/>
                          <a:sym typeface="Arial"/>
                        </a:rPr>
                        <a:t>izveras.</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614725">
                <a:tc>
                  <a:txBody>
                    <a:bodyPr/>
                    <a:lstStyle/>
                    <a:p>
                      <a:pPr indent="0" lvl="0" marL="0" marR="0" rtl="0" algn="ctr">
                        <a:spcBef>
                          <a:spcPts val="0"/>
                        </a:spcBef>
                        <a:spcAft>
                          <a:spcPts val="0"/>
                        </a:spcAft>
                        <a:buNone/>
                      </a:pPr>
                      <a:r>
                        <a:rPr b="0" i="0" lang="lv-LV" sz="1200" u="none" strike="noStrike">
                          <a:solidFill>
                            <a:srgbClr val="000000"/>
                          </a:solidFill>
                          <a:latin typeface="Arial"/>
                          <a:ea typeface="Arial"/>
                          <a:cs typeface="Arial"/>
                          <a:sym typeface="Arial"/>
                        </a:rPr>
                        <a:t>3.4.</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rgbClr val="000000"/>
                          </a:solidFill>
                          <a:latin typeface="Arial"/>
                          <a:ea typeface="Arial"/>
                          <a:cs typeface="Arial"/>
                          <a:sym typeface="Arial"/>
                        </a:rPr>
                        <a:t>Pārbaudiet videoklipa atskaņošanu un iespēju apturēt to.</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0" i="0" lang="lv-LV" sz="1200" u="none" strike="noStrike">
                          <a:solidFill>
                            <a:srgbClr val="000000"/>
                          </a:solidFill>
                          <a:latin typeface="Arial"/>
                          <a:ea typeface="Arial"/>
                          <a:cs typeface="Arial"/>
                          <a:sym typeface="Arial"/>
                        </a:rPr>
                        <a:t>NAV</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lv-LV" sz="1200">
                          <a:latin typeface="Arial"/>
                          <a:ea typeface="Arial"/>
                          <a:cs typeface="Arial"/>
                          <a:sym typeface="Arial"/>
                        </a:rPr>
                        <a:t>1-Sakumlapā noklikšķiniet uz pogu ar nosaukumu &lt;About us&gt;</a:t>
                      </a:r>
                      <a:br>
                        <a:rPr lang="lv-LV" sz="1200">
                          <a:latin typeface="Arial"/>
                          <a:ea typeface="Arial"/>
                          <a:cs typeface="Arial"/>
                          <a:sym typeface="Arial"/>
                        </a:rPr>
                      </a:br>
                      <a:r>
                        <a:rPr lang="lv-LV" sz="1200">
                          <a:latin typeface="Arial"/>
                          <a:ea typeface="Arial"/>
                          <a:cs typeface="Arial"/>
                          <a:sym typeface="Arial"/>
                        </a:rPr>
                        <a:t>2-Noklikšķiniet uz videoklipa, lai to atskaņotu.</a:t>
                      </a:r>
                      <a:br>
                        <a:rPr lang="lv-LV" sz="1200">
                          <a:latin typeface="Arial"/>
                          <a:ea typeface="Arial"/>
                          <a:cs typeface="Arial"/>
                          <a:sym typeface="Arial"/>
                        </a:rPr>
                      </a:br>
                      <a:r>
                        <a:rPr lang="lv-LV" sz="1200">
                          <a:latin typeface="Arial"/>
                          <a:ea typeface="Arial"/>
                          <a:cs typeface="Arial"/>
                          <a:sym typeface="Arial"/>
                        </a:rPr>
                        <a:t>3-Noklikšķiniet uz videoklipa, lai to apturētu.</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Vispirms videoklips ir jāatskaņo, tad jāaptur atskaņošanu.</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48700">
                <a:tc>
                  <a:txBody>
                    <a:bodyPr/>
                    <a:lstStyle/>
                    <a:p>
                      <a:pPr indent="0" lvl="0" marL="0" marR="0" rtl="0" algn="ctr">
                        <a:spcBef>
                          <a:spcPts val="0"/>
                        </a:spcBef>
                        <a:spcAft>
                          <a:spcPts val="0"/>
                        </a:spcAft>
                        <a:buNone/>
                      </a:pPr>
                      <a:r>
                        <a:rPr b="0" i="0" lang="lv-LV" sz="1200" u="none" strike="noStrike">
                          <a:solidFill>
                            <a:srgbClr val="000000"/>
                          </a:solidFill>
                          <a:latin typeface="Arial"/>
                          <a:ea typeface="Arial"/>
                          <a:cs typeface="Arial"/>
                          <a:sym typeface="Arial"/>
                        </a:rPr>
                        <a:t>3.5.</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rgbClr val="000000"/>
                          </a:solidFill>
                          <a:latin typeface="Arial"/>
                          <a:ea typeface="Arial"/>
                          <a:cs typeface="Arial"/>
                          <a:sym typeface="Arial"/>
                        </a:rPr>
                        <a:t>Pārbaudiet videoklipa skaņas pogu, lai izslēgtu vai pielāgotu skaņu.</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0" i="0" lang="lv-LV" sz="1200" u="none" strike="noStrike">
                          <a:solidFill>
                            <a:srgbClr val="000000"/>
                          </a:solidFill>
                          <a:latin typeface="Arial"/>
                          <a:ea typeface="Arial"/>
                          <a:cs typeface="Arial"/>
                          <a:sym typeface="Arial"/>
                        </a:rPr>
                        <a:t>NAV</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1-Sakumlapā noklikšķiniet uz pogu ar nosaukumu &lt;About us&gt;</a:t>
                      </a:r>
                      <a:br>
                        <a:rPr lang="lv-LV" sz="1200">
                          <a:latin typeface="Arial"/>
                          <a:ea typeface="Arial"/>
                          <a:cs typeface="Arial"/>
                          <a:sym typeface="Arial"/>
                        </a:rPr>
                      </a:br>
                      <a:r>
                        <a:rPr lang="lv-LV" sz="1200">
                          <a:latin typeface="Arial"/>
                          <a:ea typeface="Arial"/>
                          <a:cs typeface="Arial"/>
                          <a:sym typeface="Arial"/>
                        </a:rPr>
                        <a:t>2-Noklikšķiniet uz videoklipa, lai to atskaņotu.</a:t>
                      </a:r>
                      <a:br>
                        <a:rPr lang="lv-LV" sz="1200">
                          <a:latin typeface="Arial"/>
                          <a:ea typeface="Arial"/>
                          <a:cs typeface="Arial"/>
                          <a:sym typeface="Arial"/>
                        </a:rPr>
                      </a:br>
                      <a:r>
                        <a:rPr lang="lv-LV" sz="1200">
                          <a:latin typeface="Arial"/>
                          <a:ea typeface="Arial"/>
                          <a:cs typeface="Arial"/>
                          <a:sym typeface="Arial"/>
                        </a:rPr>
                        <a:t>3-Noklikšķiniet uz skaņas pogas, lai izslēgtu skaņu.</a:t>
                      </a:r>
                      <a:br>
                        <a:rPr lang="lv-LV" sz="1200">
                          <a:latin typeface="Arial"/>
                          <a:ea typeface="Arial"/>
                          <a:cs typeface="Arial"/>
                          <a:sym typeface="Arial"/>
                        </a:rPr>
                      </a:br>
                      <a:r>
                        <a:rPr lang="lv-LV" sz="1200">
                          <a:latin typeface="Arial"/>
                          <a:ea typeface="Arial"/>
                          <a:cs typeface="Arial"/>
                          <a:sym typeface="Arial"/>
                        </a:rPr>
                        <a:t>4-Pielāgojiet skaņu, iznirstošā izvēlnē blakus skaņas pogai.</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Jābūt iespējām skaņu izslēgt un pielāgot tās skaļumu.</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248700">
                <a:tc>
                  <a:txBody>
                    <a:bodyPr/>
                    <a:lstStyle/>
                    <a:p>
                      <a:pPr indent="0" lvl="0" marL="0" marR="0" rtl="0" algn="ctr">
                        <a:spcBef>
                          <a:spcPts val="0"/>
                        </a:spcBef>
                        <a:spcAft>
                          <a:spcPts val="0"/>
                        </a:spcAft>
                        <a:buNone/>
                      </a:pPr>
                      <a:r>
                        <a:rPr b="0" i="0" lang="lv-LV" sz="1200" u="none" strike="noStrike">
                          <a:solidFill>
                            <a:srgbClr val="000000"/>
                          </a:solidFill>
                          <a:latin typeface="Arial"/>
                          <a:ea typeface="Arial"/>
                          <a:cs typeface="Arial"/>
                          <a:sym typeface="Arial"/>
                        </a:rPr>
                        <a:t>3.6.</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rgbClr val="000000"/>
                          </a:solidFill>
                          <a:latin typeface="Arial"/>
                          <a:ea typeface="Arial"/>
                          <a:cs typeface="Arial"/>
                          <a:sym typeface="Arial"/>
                        </a:rPr>
                        <a:t>Pilnekrāna pogas validēšana.</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0" i="0" lang="lv-LV" sz="1200" u="none" strike="noStrike">
                          <a:solidFill>
                            <a:srgbClr val="000000"/>
                          </a:solidFill>
                          <a:latin typeface="Arial"/>
                          <a:ea typeface="Arial"/>
                          <a:cs typeface="Arial"/>
                          <a:sym typeface="Arial"/>
                        </a:rPr>
                        <a:t>NAV</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1-Sakumlapā noklikšķiniet uz pogu ar nosaukumu &lt;About us&gt;</a:t>
                      </a:r>
                      <a:br>
                        <a:rPr lang="lv-LV" sz="1200">
                          <a:latin typeface="Arial"/>
                          <a:ea typeface="Arial"/>
                          <a:cs typeface="Arial"/>
                          <a:sym typeface="Arial"/>
                        </a:rPr>
                      </a:br>
                      <a:r>
                        <a:rPr lang="lv-LV" sz="1200">
                          <a:latin typeface="Arial"/>
                          <a:ea typeface="Arial"/>
                          <a:cs typeface="Arial"/>
                          <a:sym typeface="Arial"/>
                        </a:rPr>
                        <a:t>2-Noklikšķiniet uz videoklipa, lai to atskaņotu </a:t>
                      </a:r>
                      <a:br>
                        <a:rPr lang="lv-LV" sz="1200">
                          <a:latin typeface="Arial"/>
                          <a:ea typeface="Arial"/>
                          <a:cs typeface="Arial"/>
                          <a:sym typeface="Arial"/>
                        </a:rPr>
                      </a:br>
                      <a:r>
                        <a:rPr lang="lv-LV" sz="1200">
                          <a:latin typeface="Arial"/>
                          <a:ea typeface="Arial"/>
                          <a:cs typeface="Arial"/>
                          <a:sym typeface="Arial"/>
                        </a:rPr>
                        <a:t>3-Noklikšķiniet uz pilnekrāna režīma pogu.</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Video atskaņošanai jāpārslēdzas pilnekrāna režīmā.</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r h="373025">
                <a:tc>
                  <a:txBody>
                    <a:bodyPr/>
                    <a:lstStyle/>
                    <a:p>
                      <a:pPr indent="0" lvl="0" marL="0" marR="0" rtl="0" algn="ctr">
                        <a:spcBef>
                          <a:spcPts val="0"/>
                        </a:spcBef>
                        <a:spcAft>
                          <a:spcPts val="0"/>
                        </a:spcAft>
                        <a:buNone/>
                      </a:pPr>
                      <a:r>
                        <a:rPr b="0" i="0" lang="lv-LV" sz="1200" u="none" strike="noStrike">
                          <a:solidFill>
                            <a:srgbClr val="000000"/>
                          </a:solidFill>
                          <a:latin typeface="Arial"/>
                          <a:ea typeface="Arial"/>
                          <a:cs typeface="Arial"/>
                          <a:sym typeface="Arial"/>
                        </a:rPr>
                        <a:t>3.7.</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b="0" i="0" lang="lv-LV" sz="1200" u="none" strike="noStrike">
                          <a:solidFill>
                            <a:srgbClr val="000000"/>
                          </a:solidFill>
                          <a:latin typeface="Arial"/>
                          <a:ea typeface="Arial"/>
                          <a:cs typeface="Arial"/>
                          <a:sym typeface="Arial"/>
                        </a:rPr>
                        <a:t>Pārbaudīt attēls attēlā iespēju.</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0" i="0" lang="lv-LV" sz="1200" u="none" strike="noStrike">
                          <a:solidFill>
                            <a:srgbClr val="000000"/>
                          </a:solidFill>
                          <a:latin typeface="Arial"/>
                          <a:ea typeface="Arial"/>
                          <a:cs typeface="Arial"/>
                          <a:sym typeface="Arial"/>
                        </a:rPr>
                        <a:t>NAV</a:t>
                      </a:r>
                      <a:endParaRPr/>
                    </a:p>
                  </a:txBody>
                  <a:tcPr marT="9525" marB="0" marR="9525" marL="95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1-Sakumlapā noklikšķiniet uz pogu ar nosaukumu &lt;About us&gt;</a:t>
                      </a:r>
                      <a:br>
                        <a:rPr lang="lv-LV" sz="1200">
                          <a:latin typeface="Arial"/>
                          <a:ea typeface="Arial"/>
                          <a:cs typeface="Arial"/>
                          <a:sym typeface="Arial"/>
                        </a:rPr>
                      </a:br>
                      <a:r>
                        <a:rPr lang="lv-LV" sz="1200">
                          <a:latin typeface="Arial"/>
                          <a:ea typeface="Arial"/>
                          <a:cs typeface="Arial"/>
                          <a:sym typeface="Arial"/>
                        </a:rPr>
                        <a:t>2-Noklikšķiniet uz videoklipa, lai to atskaņotu.</a:t>
                      </a:r>
                      <a:br>
                        <a:rPr lang="lv-LV" sz="1200">
                          <a:latin typeface="Arial"/>
                          <a:ea typeface="Arial"/>
                          <a:cs typeface="Arial"/>
                          <a:sym typeface="Arial"/>
                        </a:rPr>
                      </a:br>
                      <a:r>
                        <a:rPr lang="lv-LV" sz="1200">
                          <a:latin typeface="Arial"/>
                          <a:ea typeface="Arial"/>
                          <a:cs typeface="Arial"/>
                          <a:sym typeface="Arial"/>
                        </a:rPr>
                        <a:t>3-Noklikšķiniet uz attēls attēlā režīma pogu.</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lv-LV" sz="1200">
                          <a:latin typeface="Arial"/>
                          <a:ea typeface="Arial"/>
                          <a:cs typeface="Arial"/>
                          <a:sym typeface="Arial"/>
                        </a:rPr>
                        <a:t>Video atskaņošanai jānotiek jaunā logā priekšplānā, neatkarīgi no aktivitātēm citās programmās.</a:t>
                      </a:r>
                      <a:endParaRPr/>
                    </a:p>
                  </a:txBody>
                  <a:tcPr marT="0" marB="0" marR="47625" marL="476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2"/>
                    </a:solidFill>
                  </a:tcPr>
                </a:tc>
              </a:tr>
            </a:tbl>
          </a:graphicData>
        </a:graphic>
      </p:graphicFrame>
      <p:sp>
        <p:nvSpPr>
          <p:cNvPr id="183" name="Google Shape;183;p6"/>
          <p:cNvSpPr txBox="1"/>
          <p:nvPr/>
        </p:nvSpPr>
        <p:spPr>
          <a:xfrm>
            <a:off x="3922175" y="223775"/>
            <a:ext cx="49137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lv-LV" sz="1800">
                <a:solidFill>
                  <a:srgbClr val="000000"/>
                </a:solidFill>
                <a:latin typeface="Play"/>
                <a:ea typeface="Play"/>
                <a:cs typeface="Play"/>
                <a:sym typeface="Play"/>
              </a:rPr>
              <a:t>Uzņēmuma informācijas apskate (About us)</a:t>
            </a:r>
            <a:endParaRPr>
              <a:latin typeface="Play"/>
              <a:ea typeface="Play"/>
              <a:cs typeface="Play"/>
              <a:sym typeface="Play"/>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2024-11-06T17:40:26Z</dcterms:created>
  <dc:creator>Vjačeslavs Krivošejevs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0x010100805CD16491D76E43B3E2FCD8FC5F714B</vt:lpwstr>
  </property>
  <property fmtid="{D5CDD505-2E9C-101B-9397-08002B2CF9AE}" pid="3" name="MediaServiceImageTags">
    <vt:lpwstr/>
  </property>
</Properties>
</file>